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47"/>
  </p:notesMasterIdLst>
  <p:sldIdLst>
    <p:sldId id="402" r:id="rId5"/>
    <p:sldId id="416" r:id="rId6"/>
    <p:sldId id="463" r:id="rId7"/>
    <p:sldId id="417" r:id="rId8"/>
    <p:sldId id="420" r:id="rId9"/>
    <p:sldId id="422" r:id="rId10"/>
    <p:sldId id="423" r:id="rId11"/>
    <p:sldId id="421" r:id="rId12"/>
    <p:sldId id="424" r:id="rId13"/>
    <p:sldId id="460" r:id="rId14"/>
    <p:sldId id="426" r:id="rId15"/>
    <p:sldId id="427" r:id="rId16"/>
    <p:sldId id="461" r:id="rId17"/>
    <p:sldId id="428" r:id="rId18"/>
    <p:sldId id="432" r:id="rId19"/>
    <p:sldId id="430" r:id="rId20"/>
    <p:sldId id="433" r:id="rId21"/>
    <p:sldId id="431" r:id="rId22"/>
    <p:sldId id="437" r:id="rId23"/>
    <p:sldId id="438" r:id="rId24"/>
    <p:sldId id="439" r:id="rId25"/>
    <p:sldId id="434" r:id="rId26"/>
    <p:sldId id="435" r:id="rId27"/>
    <p:sldId id="441" r:id="rId28"/>
    <p:sldId id="436" r:id="rId29"/>
    <p:sldId id="442" r:id="rId30"/>
    <p:sldId id="444" r:id="rId31"/>
    <p:sldId id="462" r:id="rId32"/>
    <p:sldId id="457" r:id="rId33"/>
    <p:sldId id="458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4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A51EA9-7B3C-4D40-B2E5-DFD25BD3C9BD}">
          <p14:sldIdLst>
            <p14:sldId id="402"/>
            <p14:sldId id="416"/>
            <p14:sldId id="463"/>
            <p14:sldId id="417"/>
            <p14:sldId id="420"/>
            <p14:sldId id="422"/>
            <p14:sldId id="423"/>
            <p14:sldId id="421"/>
            <p14:sldId id="424"/>
            <p14:sldId id="460"/>
            <p14:sldId id="426"/>
            <p14:sldId id="427"/>
            <p14:sldId id="461"/>
            <p14:sldId id="428"/>
            <p14:sldId id="432"/>
            <p14:sldId id="430"/>
            <p14:sldId id="433"/>
            <p14:sldId id="431"/>
            <p14:sldId id="437"/>
            <p14:sldId id="438"/>
            <p14:sldId id="439"/>
            <p14:sldId id="434"/>
            <p14:sldId id="435"/>
            <p14:sldId id="441"/>
            <p14:sldId id="436"/>
            <p14:sldId id="442"/>
            <p14:sldId id="444"/>
            <p14:sldId id="462"/>
            <p14:sldId id="457"/>
            <p14:sldId id="458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6"/>
    <a:srgbClr val="F2F2F2"/>
    <a:srgbClr val="F5F5F6"/>
    <a:srgbClr val="206095"/>
    <a:srgbClr val="0F8243"/>
    <a:srgbClr val="56CAFF"/>
    <a:srgbClr val="FBC900"/>
    <a:srgbClr val="F0F762"/>
    <a:srgbClr val="003C57"/>
    <a:srgbClr val="27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6958A-DBA1-4AAC-A95C-39BC70C9CFA9}" v="112" dt="2024-03-05T12:44:51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56CF1-1FCD-E243-925E-A75B8B4E667B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95EDB-6B5D-864C-AC6A-318791A1A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1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session will be a brief reminder of the day and intro to Modular Programming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7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0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7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B3003A7E-23D8-E24C-BF09-F295F1F8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Title Placeholder">
            <a:extLst>
              <a:ext uri="{FF2B5EF4-FFF2-40B4-BE49-F238E27FC236}">
                <a16:creationId xmlns:a16="http://schemas.microsoft.com/office/drawing/2014/main" id="{48485E20-F5C4-4B08-A033-1AF23AE22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48993"/>
            <a:ext cx="7221070" cy="2647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Write your title here</a:t>
            </a:r>
            <a:br>
              <a:rPr lang="en-US"/>
            </a:br>
            <a:r>
              <a:rPr lang="en-US"/>
              <a:t>(in sentence case)</a:t>
            </a:r>
            <a:endParaRPr lang="en-GB"/>
          </a:p>
        </p:txBody>
      </p:sp>
      <p:sp>
        <p:nvSpPr>
          <p:cNvPr id="21" name="Presenter Text Placeholder">
            <a:extLst>
              <a:ext uri="{FF2B5EF4-FFF2-40B4-BE49-F238E27FC236}">
                <a16:creationId xmlns:a16="http://schemas.microsoft.com/office/drawing/2014/main" id="{8A06CB80-AF0F-B54A-A31F-0FB8E0F9BB8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3785744"/>
            <a:ext cx="6433868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</p:txBody>
      </p:sp>
      <p:sp>
        <p:nvSpPr>
          <p:cNvPr id="19" name="Presenter Information Text Placeholder">
            <a:extLst>
              <a:ext uri="{FF2B5EF4-FFF2-40B4-BE49-F238E27FC236}">
                <a16:creationId xmlns:a16="http://schemas.microsoft.com/office/drawing/2014/main" id="{08E0EA14-7348-FB49-B0DB-D8600EBF4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49009"/>
            <a:ext cx="6433868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Title</a:t>
            </a:r>
            <a:b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b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@Twitter-handle (if desired)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A6F2061-5E6E-7440-8213-347350CB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8549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C531F1-065E-594C-8147-D209A7179285}" type="datetime4">
              <a:rPr lang="en-GB" smtClean="0"/>
              <a:pPr/>
              <a:t>07 March 2024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23EF8DF-C331-5B47-83E0-A9DAB9A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3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  <p15:guide id="4" pos="5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two images r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ADE7D3AB-96D3-4643-83A3-E505E78A7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F2D74FC-DE0D-9142-9052-7DC552A8C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40591F7-C8D0-A945-B2CF-C2F5BEF47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9842"/>
            <a:ext cx="5395915" cy="7655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Text left, two images right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341D0D4-8A9F-254A-A838-BE23CB339FA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422595"/>
            <a:ext cx="5395915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D01163-A081-394B-A56F-2E745CD47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11931" y="629923"/>
            <a:ext cx="4876799" cy="27194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F0C757D-809E-2D4A-9E4D-DFA6D9C02CE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11931" y="3357983"/>
            <a:ext cx="4876800" cy="284977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41FF0-CE3E-424A-9F6A-CC121644E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3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l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60E4220-BD25-4B4C-B455-33118A521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877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6000" b="0">
                <a:solidFill>
                  <a:srgbClr val="003C57"/>
                </a:solidFill>
              </a:defRPr>
            </a:lvl1pPr>
          </a:lstStyle>
          <a:p>
            <a:r>
              <a:rPr lang="en-US"/>
              <a:t>Simple slide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FAC3410B-E9D3-1344-BA0A-156C8EAB85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498D8C91-E3A5-0949-AD80-1579D1DC0571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90B51BC-847D-403A-9BAF-6B086B622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6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dark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E66B1B25-E87D-DD48-B7D5-8781B0C8E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877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Simple slide dark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C9D43D1-196F-6E4B-8A8C-576F7DDB8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8" name="Line">
            <a:extLst>
              <a:ext uri="{FF2B5EF4-FFF2-40B4-BE49-F238E27FC236}">
                <a16:creationId xmlns:a16="http://schemas.microsoft.com/office/drawing/2014/main" id="{8B15311A-8D87-4AEA-B2F4-786F7B873889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830FD2-60CB-4425-9C38-A8C4C583E3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tex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887C01F-E831-1347-BF6E-F8337514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984022C-717A-394E-A7B0-E38478A0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lour filter for image" descr="The Earth from space">
            <a:extLst>
              <a:ext uri="{FF2B5EF4-FFF2-40B4-BE49-F238E27FC236}">
                <a16:creationId xmlns:a16="http://schemas.microsoft.com/office/drawing/2014/main" id="{B014DE38-8C4D-6F43-8595-E82C3F754B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3AAA621-F3CF-3740-81C1-B8882EE4A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16932"/>
            <a:ext cx="10515600" cy="210519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Text over</a:t>
            </a:r>
            <a:br>
              <a:rPr lang="en-US"/>
            </a:br>
            <a:r>
              <a:rPr lang="en-US"/>
              <a:t>image slide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ACB83E4B-B9C7-0F43-932F-F73B5EC832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5" name="Copyright information for image if required">
            <a:extLst>
              <a:ext uri="{FF2B5EF4-FFF2-40B4-BE49-F238E27FC236}">
                <a16:creationId xmlns:a16="http://schemas.microsoft.com/office/drawing/2014/main" id="{D31CAD75-D2A9-D948-9127-164AB51939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5264052"/>
            <a:ext cx="10533743" cy="7442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Replace the background image and include any copyright information if required e.g. </a:t>
            </a:r>
            <a:r>
              <a:rPr lang="en-US">
                <a:solidFill>
                  <a:schemeClr val="bg1"/>
                </a:solidFill>
              </a:rPr>
              <a:t>© </a:t>
            </a:r>
            <a:r>
              <a:rPr lang="en-GB">
                <a:solidFill>
                  <a:schemeClr val="bg1"/>
                </a:solidFill>
              </a:rPr>
              <a:t>Photo by NASA on </a:t>
            </a:r>
            <a:r>
              <a:rPr lang="en-GB" err="1">
                <a:solidFill>
                  <a:schemeClr val="bg1"/>
                </a:solidFill>
              </a:rPr>
              <a:t>Unsplash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1844A-3BEF-4403-95DA-5FE06BEF48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9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Grey 5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F0107D9C-8794-7E4B-B350-FEC30E7FA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814F886F-B0B2-9547-B024-B36E852462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41E16F23-B3CF-314E-AFD9-633806B1334D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824A6-6FFD-40C3-8A7B-927EF99A3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Grey 100">
    <p:bg>
      <p:bgPr>
        <a:solidFill>
          <a:srgbClr val="41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F0107D9C-8794-7E4B-B350-FEC30E7FA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51DA302-E673-0B48-9032-76748EE3E6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41E16F23-B3CF-314E-AFD9-633806B1334D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1EFCE-E27C-48EA-9186-7B63B39AE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Night blue">
    <p:bg>
      <p:bgPr>
        <a:solidFill>
          <a:srgbClr val="00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9705124-4B77-4A45-9308-A04738CB6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335C0D86-6B6D-9340-A3E4-0C4964615F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05620796-8D76-664C-B761-7F015F0DFF3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9E2C8-9299-4725-AED1-E4427CBBA6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6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Ocean blue">
    <p:bg>
      <p:bgPr>
        <a:solidFill>
          <a:srgbClr val="20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05620796-8D76-664C-B761-7F015F0DFF3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">
            <a:extLst>
              <a:ext uri="{FF2B5EF4-FFF2-40B4-BE49-F238E27FC236}">
                <a16:creationId xmlns:a16="http://schemas.microsoft.com/office/drawing/2014/main" id="{B4C955DF-BE42-D34D-9E3E-CC9BF3A6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622D5613-4A3F-4C4D-AB7A-78FCC248AD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71891-B2C7-4012-B905-047A68F4A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1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ky blue">
    <p:bg>
      <p:bgPr>
        <a:solidFill>
          <a:srgbClr val="27A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D13A9CD3-E6C3-0344-974D-58215B0ABAAA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">
            <a:extLst>
              <a:ext uri="{FF2B5EF4-FFF2-40B4-BE49-F238E27FC236}">
                <a16:creationId xmlns:a16="http://schemas.microsoft.com/office/drawing/2014/main" id="{A07FCA63-88F4-0D40-B646-DB3E33AA9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80E1A51-C56D-6C4C-90F5-70BA71A10A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F8905-F685-45A7-A311-87E07E5CD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9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Aqua teal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FFF5308-8243-A94B-81A6-3885912D0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5903921C-6D50-A849-B477-5BE38F246F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9BEE2D9E-3E87-ED40-89C2-DBA774F1F211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AE5A2-04E4-4FCE-AD4F-CE0B33826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title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09D44-B4C9-4863-ADDE-CD5DBB1A6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4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_Indigo blue">
    <p:bg>
      <p:bgPr>
        <a:solidFill>
          <a:srgbClr val="3C3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FF6451-6437-294C-AE93-D483699E514B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543DF038-D2D9-464B-9CBE-BD4B00AFCE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A06972-B375-D540-B534-45327AACF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2E5520-B9A3-4342-8D08-80171FE1F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2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_Plum purple">
    <p:bg>
      <p:bgPr>
        <a:solidFill>
          <a:srgbClr val="902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692B31-F575-6549-88BE-268E460843FC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461247D4-94C2-BE4C-A999-F549F7698C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50BAC6-52B8-9D45-96A4-4363AFCA8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1ACAC-133E-45B6-84B1-C93262A03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4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Flamingo pink">
    <p:bg>
      <p:bgPr>
        <a:solidFill>
          <a:srgbClr val="DF06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D8161-5352-AC4F-8422-00F311FA85FA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D0B060B4-A511-0047-913D-9721FF5144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386FE0-A862-5740-962C-C24D3F6B9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5C44C-2D40-4E0D-A5E8-4FCC6D569A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21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Ruby red"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661407-3B8B-664A-A263-554870E58063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97414DBD-79C5-A244-8B4E-E0A37BD60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16821C-C6DC-7B48-A948-EEC91826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1C6C5-3CB0-4023-9F9C-03CCF4286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9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Jaffa orange">
    <p:bg>
      <p:bgPr>
        <a:solidFill>
          <a:srgbClr val="FA64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81843D-E333-4F4C-A36D-94080D3638C8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C62F1910-CA81-E648-B863-DE791419B0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7CF45C-0FAE-7E42-85CA-A478088C01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F28CC-CA5F-450B-8991-536C22610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1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un yellow">
    <p:bg>
      <p:bgPr>
        <a:solidFill>
          <a:srgbClr val="FBC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6DFADB9-CC9D-E547-8CD9-C58C55DD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27CF227-6C56-1B4B-8B3C-836CBD421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7" name="Line">
            <a:extLst>
              <a:ext uri="{FF2B5EF4-FFF2-40B4-BE49-F238E27FC236}">
                <a16:creationId xmlns:a16="http://schemas.microsoft.com/office/drawing/2014/main" id="{E7A17917-5AA2-9546-83BC-34444E3C1470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4815A-C893-40AB-8BCD-00E71EA759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Neon yellow">
    <p:bg>
      <p:bgPr>
        <a:solidFill>
          <a:srgbClr val="F0F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6DFADB9-CC9D-E547-8CD9-C58C55DD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27CF227-6C56-1B4B-8B3C-836CBD421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7" name="Line">
            <a:extLst>
              <a:ext uri="{FF2B5EF4-FFF2-40B4-BE49-F238E27FC236}">
                <a16:creationId xmlns:a16="http://schemas.microsoft.com/office/drawing/2014/main" id="{E7A17917-5AA2-9546-83BC-34444E3C1470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F0EED8-C26F-4D07-AC85-B9686C68B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83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pring green">
    <p:bg>
      <p:bgPr>
        <a:solidFill>
          <a:srgbClr val="A8B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65B387B-3FD1-45EA-AC50-60AD9B8DA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BEFA1C02-658E-4EF5-B8BD-C62D45000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C9938C-4DE2-4450-B60D-069F30542F33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08FEB706-A4AF-49A8-A8AD-557CD3B075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B31923-E9AE-428F-A39B-605D38B7C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rgbClr val="003C57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2000-39C8-4882-A0BB-2C7CFF4B6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8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Leaf green">
    <p:bg>
      <p:bgPr>
        <a:solidFill>
          <a:srgbClr val="0F8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BAA1490B-BB3E-0748-BA6A-B8586696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1622BCB-5999-744E-B77D-08F504F7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4334A07-9B9F-A349-8CB2-86A842F8F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9528"/>
            <a:ext cx="10515600" cy="1052596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slide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D120A143-5C37-E449-99C7-B1D969F1B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2D6F6E82-1A2A-A042-8877-3692D4187F3F}"/>
              </a:ext>
            </a:extLst>
          </p:cNvPr>
          <p:cNvCxnSpPr>
            <a:cxnSpLocks/>
          </p:cNvCxnSpPr>
          <p:nvPr userDrawn="1"/>
        </p:nvCxnSpPr>
        <p:spPr>
          <a:xfrm>
            <a:off x="823943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89B06-CCE4-4A2E-81DF-08148C9756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7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ngle column title and content">
    <p:bg>
      <p:bgPr>
        <a:solidFill>
          <a:srgbClr val="206095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206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529D046-3304-C048-A259-4072E168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CAD29F18-7F8F-834A-916E-5882B73CE8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0339E8-910D-4277-AEE8-C354EF465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B75BE5F0-67EC-0641-9E8B-7BC2DE4910BB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F8E2729-03F2-4F77-BF33-CCC290F9D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6"/>
            <a:ext cx="10515600" cy="5262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838200" y="1422595"/>
            <a:ext cx="4961351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one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6172200" y="1422595"/>
            <a:ext cx="5199743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two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2F7F2-6218-4E61-B499-B3D8BC5DF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1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  <p15:guide id="3" pos="7174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ngle column title and content">
    <p:bg>
      <p:bgPr>
        <a:solidFill>
          <a:srgbClr val="27A0CC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27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F86CEC68-96A8-9942-B57F-300C064ECC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485AD947-1A1D-1741-9924-A4BD848EB5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32769-E9D5-4003-BDA0-7849E6600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4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ingle column title and content">
    <p:bg>
      <p:bgPr>
        <a:solidFill>
          <a:srgbClr val="00A3A6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ABAF583-29A6-2E47-8107-77BF62EAA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84E6AC44-311B-3642-9476-91E530FC24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2E1879-FCB5-45E6-B06B-AEE61721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2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ingle column title and content">
    <p:bg>
      <p:bgPr>
        <a:solidFill>
          <a:srgbClr val="3C388E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3C3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E053E6-FEB7-45D4-A2FB-4FD021270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3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ingle column title and content">
    <p:bg>
      <p:bgPr>
        <a:solidFill>
          <a:srgbClr val="902082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902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368C9A3F-9D96-7744-B6CB-87D30682F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3B7165C-0BA9-E541-A1E4-A25D1BA842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E4958-E28E-4D2F-97A5-09871D4E79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93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ingle column title and content">
    <p:bg>
      <p:bgPr>
        <a:solidFill>
          <a:srgbClr val="DF0667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DF0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C1B397-A9E1-B746-BD94-CB8BA481F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4495690A-C631-5648-8771-CE0B1ACF2A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310BCA-D861-47F4-ADDC-EF579B49D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4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ingle column title and content">
    <p:bg>
      <p:bgPr>
        <a:solidFill>
          <a:srgbClr val="D0021B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444E5ED-F1A1-814E-ACFD-634EF419B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67943E12-9848-8543-8144-6290A540B8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42D56-E84D-4380-9439-A12D593C0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33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ingle column title and content">
    <p:bg>
      <p:bgPr>
        <a:solidFill>
          <a:srgbClr val="FA6401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A6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41039E6-3AF9-BE4A-A89B-1CD275399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FA352F9E-6205-3C41-8AFD-A15A3ED46E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42114-F6CF-4FB0-BFEA-2272965FD1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6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ingle column title and content">
    <p:bg>
      <p:bgPr>
        <a:solidFill>
          <a:srgbClr val="FBC900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B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5F7A7-0624-442A-A417-9306980E62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60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ingle column title and content">
    <p:bg>
      <p:bgPr>
        <a:solidFill>
          <a:srgbClr val="F0F762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F0F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DF1FB-9CBE-4A56-8C9A-89B49638A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7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ingle column title and content">
    <p:bg>
      <p:bgPr>
        <a:solidFill>
          <a:srgbClr val="A8BD3A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A8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F06FA8BB-10A5-D04C-98E8-7CF1835F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260E4F4-0AE2-534D-97B9-C9E641454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3A56145-2D0E-E94F-A399-32CA6DD18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20C025E5-7258-7042-B637-ACEBD0147F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0D381-F9B6-4F28-AC44-318938AE6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9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ingle column title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DF6F2E-6103-7646-B158-3C2256C82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329F9C9E-62CC-2B44-BA02-01ADE0F29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30544EB6-513C-7842-B1EB-1E3E37F1B12C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74C42-48D2-47EF-82E0-CA0549EAD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52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pos="3940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ingle column title and content">
    <p:bg>
      <p:bgPr>
        <a:solidFill>
          <a:srgbClr val="0F8243">
            <a:alpha val="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0F8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8D2D9665-1930-354D-807D-4411F3CF0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E3E75594-49FF-B84B-8C8B-F49C4E118C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01BB8-1793-4D6F-BA02-682F143AF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9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two column text and conten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8" name="Line">
            <a:extLst>
              <a:ext uri="{FF2B5EF4-FFF2-40B4-BE49-F238E27FC236}">
                <a16:creationId xmlns:a16="http://schemas.microsoft.com/office/drawing/2014/main" id="{7A09A1D8-0AE4-B646-8D6E-9B761AD35D7E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rgbClr val="003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">
            <a:extLst>
              <a:ext uri="{FF2B5EF4-FFF2-40B4-BE49-F238E27FC236}">
                <a16:creationId xmlns:a16="http://schemas.microsoft.com/office/drawing/2014/main" id="{828BD64B-77BE-4FF5-BBDC-EF7EC865C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6"/>
            <a:ext cx="10515600" cy="5262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87ADB154-14C7-45F6-86A7-1568603A2E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22595"/>
            <a:ext cx="4961351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one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F27E631-7041-4832-8BDE-85CAE2816ED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422595"/>
            <a:ext cx="5199743" cy="2375394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Column two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6F0EB-F373-4656-9EB6-4435C8EDE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0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orient="horz" pos="3634">
          <p15:clr>
            <a:srgbClr val="FBAE40"/>
          </p15:clr>
        </p15:guide>
        <p15:guide id="3" pos="529">
          <p15:clr>
            <a:srgbClr val="FBAE40"/>
          </p15:clr>
        </p15:guide>
        <p15:guide id="4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page - minimal footer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C099F22-2809-E243-A4DE-90F187EBDB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2127"/>
            <a:ext cx="10515600" cy="5262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/>
            </a:lvl1pPr>
          </a:lstStyle>
          <a:p>
            <a:r>
              <a:rPr lang="en-US"/>
              <a:t>Add your heading here</a:t>
            </a:r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74CFFCA-1BD8-5E48-82C8-B24912230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4324"/>
            <a:ext cx="10515600" cy="22980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9E051-7819-4754-A13D-C9F6F18A76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7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74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imag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>
            <a:extLst>
              <a:ext uri="{FF2B5EF4-FFF2-40B4-BE49-F238E27FC236}">
                <a16:creationId xmlns:a16="http://schemas.microsoft.com/office/drawing/2014/main" id="{3CBDAEED-76B5-4C05-B509-A6902CE43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7094"/>
            <a:ext cx="5119687" cy="7655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Image Slide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2E5A3FCD-21AD-4891-BE59-BD2B246F25D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231" y="632462"/>
            <a:ext cx="5667348" cy="555984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1:1)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4A35F9-7B4A-4543-B206-7DD45C6BE6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19632" y="629923"/>
            <a:ext cx="4869098" cy="271513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75AB9CB-A473-4FF7-8A93-A893D3FFB9E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19631" y="3348930"/>
            <a:ext cx="4869099" cy="284527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 (aspect ratio 16:9)</a:t>
            </a:r>
          </a:p>
        </p:txBody>
      </p:sp>
    </p:spTree>
    <p:extLst>
      <p:ext uri="{BB962C8B-B14F-4D97-AF65-F5344CB8AC3E}">
        <p14:creationId xmlns:p14="http://schemas.microsoft.com/office/powerpoint/2010/main" val="2517850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orient="horz" pos="3634">
          <p15:clr>
            <a:srgbClr val="FBAE40"/>
          </p15:clr>
        </p15:guide>
        <p15:guide id="3" pos="529">
          <p15:clr>
            <a:srgbClr val="FBAE40"/>
          </p15:clr>
        </p15:guide>
        <p15:guide id="4" pos="71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quote slide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EA701F44-73AD-C64B-8322-8400CB32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4823432E-3586-604D-92FD-6766ABAE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4961"/>
            <a:ext cx="10515600" cy="877163"/>
          </a:xfrm>
          <a:prstGeom prst="rect">
            <a:avLst/>
          </a:prstGeom>
        </p:spPr>
        <p:txBody>
          <a:bodyPr tIns="0" rIns="0" bIns="0" anchor="t" anchorCtr="0">
            <a:spAutoFit/>
          </a:bodyPr>
          <a:lstStyle>
            <a:lvl1pPr algn="l">
              <a:defRPr sz="6000" b="0">
                <a:solidFill>
                  <a:srgbClr val="003C57"/>
                </a:solidFill>
              </a:defRPr>
            </a:lvl1pPr>
          </a:lstStyle>
          <a:p>
            <a:r>
              <a:rPr lang="en-US"/>
              <a:t>“Simple quote.”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5098D52F-C970-2B40-8239-2E25388E3E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16872"/>
            <a:ext cx="10515600" cy="1655762"/>
          </a:xfrm>
          <a:prstGeom prst="rect">
            <a:avLst/>
          </a:prstGeom>
        </p:spPr>
        <p:txBody>
          <a:bodyPr tIns="72000" bIns="0" anchor="t" anchorCtr="0">
            <a:normAutofit/>
          </a:bodyPr>
          <a:lstStyle>
            <a:lvl1pPr marL="0" indent="0" algn="l">
              <a:lnSpc>
                <a:spcPts val="3800"/>
              </a:lnSpc>
              <a:spcBef>
                <a:spcPts val="0"/>
              </a:spcBef>
              <a:spcAft>
                <a:spcPts val="1000"/>
              </a:spcAft>
              <a:buNone/>
              <a:defRPr sz="3200">
                <a:solidFill>
                  <a:srgbClr val="003C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270906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717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one image right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2EEFC85-1348-1B4D-BA3F-948A6B6A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C90513C-0A03-D04D-8CDF-DC791864E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76494BA-54FA-6240-A5E0-73528C13D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9842"/>
            <a:ext cx="3331865" cy="8145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Text left, one image right</a:t>
            </a: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A53190F-4F68-9B4A-91AB-F520FB436C9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681675"/>
            <a:ext cx="3331866" cy="2329227"/>
          </a:xfrm>
          <a:prstGeom prst="rect">
            <a:avLst/>
          </a:prstGeom>
        </p:spPr>
        <p:txBody>
          <a:bodyPr wrap="square" tIns="0" bIns="0" anchor="t" anchorCtr="0"/>
          <a:lstStyle>
            <a:lvl1pPr>
              <a:spcAft>
                <a:spcPts val="5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Single column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">
            <a:extLst>
              <a:ext uri="{FF2B5EF4-FFF2-40B4-BE49-F238E27FC236}">
                <a16:creationId xmlns:a16="http://schemas.microsoft.com/office/drawing/2014/main" id="{3AEE310C-A9B2-BC47-9C43-3532231F7D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6936" y="639842"/>
            <a:ext cx="6822742" cy="5129133"/>
          </a:xfrm>
          <a:prstGeom prst="rect">
            <a:avLst/>
          </a:prstGeom>
          <a:solidFill>
            <a:schemeClr val="bg2"/>
          </a:solidFill>
        </p:spPr>
        <p:txBody>
          <a:bodyPr wrap="square" lIns="720000" tIns="720000" rIns="720000" bIns="720000" anchor="ctr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Add your image here</a:t>
            </a:r>
            <a:br>
              <a:rPr lang="en-US"/>
            </a:br>
            <a:r>
              <a:rPr lang="en-US"/>
              <a:t>(aspect ratio 4:3)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FF628-7CD6-4CE8-A9EA-120EE7864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50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6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391" userDrawn="1">
          <p15:clr>
            <a:srgbClr val="FBAE40"/>
          </p15:clr>
        </p15:guide>
        <p15:guide id="3" pos="7174" userDrawn="1">
          <p15:clr>
            <a:srgbClr val="FBAE40"/>
          </p15:clr>
        </p15:guide>
        <p15:guide id="4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535F1F-277B-46B6-A20F-9504007ED6A2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948F094D-06E7-4D4C-A30E-6245801E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3C57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2947E464-F91B-FD47-B97A-E5129B454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84203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000" b="1">
                <a:solidFill>
                  <a:srgbClr val="003C57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6DBF0174-0E48-4922-B59E-9E207247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982"/>
            <a:ext cx="7379711" cy="21490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Write your title here </a:t>
            </a:r>
            <a:br>
              <a:rPr lang="en-US"/>
            </a:br>
            <a:r>
              <a:rPr lang="en-US"/>
              <a:t>(in sentence case)</a:t>
            </a:r>
            <a:endParaRPr lang="en-GB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CBE85E22-5EF0-604F-9D81-8D552197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81404"/>
            <a:ext cx="7379711" cy="2391425"/>
          </a:xfrm>
          <a:prstGeom prst="rect">
            <a:avLst/>
          </a:prstGeom>
        </p:spPr>
        <p:txBody>
          <a:bodyPr vert="horz" wrap="square" lIns="0" tIns="4680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(minimum recommended text size 18pt)</a:t>
            </a:r>
          </a:p>
        </p:txBody>
      </p:sp>
      <p:sp>
        <p:nvSpPr>
          <p:cNvPr id="16" name="Date Placeholder">
            <a:extLst>
              <a:ext uri="{FF2B5EF4-FFF2-40B4-BE49-F238E27FC236}">
                <a16:creationId xmlns:a16="http://schemas.microsoft.com/office/drawing/2014/main" id="{C57F1779-22FA-E74D-A68A-DE59AC030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5531312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2000" b="1">
                <a:solidFill>
                  <a:srgbClr val="003C57"/>
                </a:solidFill>
              </a:defRPr>
            </a:lvl1pPr>
          </a:lstStyle>
          <a:p>
            <a:fld id="{695CE8D2-2A51-934B-BEE8-FEA5F81FAF91}" type="datetime4">
              <a:rPr lang="en-GB" smtClean="0"/>
              <a:t>07 March 2024</a:t>
            </a:fld>
            <a:endParaRPr lang="en-US"/>
          </a:p>
        </p:txBody>
      </p:sp>
      <p:cxnSp>
        <p:nvCxnSpPr>
          <p:cNvPr id="15" name="Line">
            <a:extLst>
              <a:ext uri="{FF2B5EF4-FFF2-40B4-BE49-F238E27FC236}">
                <a16:creationId xmlns:a16="http://schemas.microsoft.com/office/drawing/2014/main" id="{6E5DCB11-47E3-BC4E-87BE-ED66A7AC92CD}"/>
              </a:ext>
            </a:extLst>
          </p:cNvPr>
          <p:cNvCxnSpPr>
            <a:cxnSpLocks/>
          </p:cNvCxnSpPr>
          <p:nvPr userDrawn="1"/>
        </p:nvCxnSpPr>
        <p:spPr>
          <a:xfrm>
            <a:off x="822000" y="6055339"/>
            <a:ext cx="10548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59F0EB-A17F-403F-B7BB-4F39E8B62045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847849" y="6281865"/>
            <a:ext cx="3212976" cy="3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725" r:id="rId4"/>
    <p:sldLayoutId id="2147483739" r:id="rId5"/>
    <p:sldLayoutId id="2147483708" r:id="rId6"/>
    <p:sldLayoutId id="2147483740" r:id="rId7"/>
    <p:sldLayoutId id="2147483724" r:id="rId8"/>
    <p:sldLayoutId id="2147483704" r:id="rId9"/>
    <p:sldLayoutId id="2147483705" r:id="rId10"/>
    <p:sldLayoutId id="2147483729" r:id="rId11"/>
    <p:sldLayoutId id="2147483730" r:id="rId12"/>
    <p:sldLayoutId id="2147483671" r:id="rId13"/>
    <p:sldLayoutId id="2147483728" r:id="rId14"/>
    <p:sldLayoutId id="2147483684" r:id="rId15"/>
    <p:sldLayoutId id="2147483674" r:id="rId16"/>
    <p:sldLayoutId id="2147483689" r:id="rId17"/>
    <p:sldLayoutId id="2147483675" r:id="rId18"/>
    <p:sldLayoutId id="2147483677" r:id="rId19"/>
    <p:sldLayoutId id="2147483682" r:id="rId20"/>
    <p:sldLayoutId id="2147483683" r:id="rId21"/>
    <p:sldLayoutId id="2147483681" r:id="rId22"/>
    <p:sldLayoutId id="2147483680" r:id="rId23"/>
    <p:sldLayoutId id="2147483679" r:id="rId24"/>
    <p:sldLayoutId id="2147483709" r:id="rId25"/>
    <p:sldLayoutId id="2147483737" r:id="rId26"/>
    <p:sldLayoutId id="2147483735" r:id="rId27"/>
    <p:sldLayoutId id="2147483678" r:id="rId28"/>
    <p:sldLayoutId id="2147483713" r:id="rId29"/>
    <p:sldLayoutId id="2147483715" r:id="rId30"/>
    <p:sldLayoutId id="2147483717" r:id="rId31"/>
    <p:sldLayoutId id="2147483723" r:id="rId32"/>
    <p:sldLayoutId id="2147483722" r:id="rId33"/>
    <p:sldLayoutId id="2147483721" r:id="rId34"/>
    <p:sldLayoutId id="2147483720" r:id="rId35"/>
    <p:sldLayoutId id="2147483719" r:id="rId36"/>
    <p:sldLayoutId id="2147483733" r:id="rId37"/>
    <p:sldLayoutId id="2147483736" r:id="rId38"/>
    <p:sldLayoutId id="2147483734" r:id="rId39"/>
    <p:sldLayoutId id="2147483718" r:id="rId40"/>
  </p:sldLayoutIdLst>
  <p:hf sldNum="0"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spcAft>
          <a:spcPts val="1000"/>
        </a:spcAft>
        <a:buNone/>
        <a:defRPr sz="4800" b="1" kern="1200" baseline="0">
          <a:solidFill>
            <a:srgbClr val="003C57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3200" kern="1200">
          <a:solidFill>
            <a:srgbClr val="003C57"/>
          </a:solidFill>
          <a:latin typeface="+mn-lt"/>
          <a:ea typeface="+mn-ea"/>
          <a:cs typeface="+mn-cs"/>
        </a:defRPr>
      </a:lvl1pPr>
      <a:lvl2pPr marL="46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800" kern="1200">
          <a:solidFill>
            <a:srgbClr val="003C57"/>
          </a:solidFill>
          <a:latin typeface="+mn-lt"/>
          <a:ea typeface="+mn-ea"/>
          <a:cs typeface="+mn-cs"/>
        </a:defRPr>
      </a:lvl2pPr>
      <a:lvl3pPr marL="64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400" kern="1200">
          <a:solidFill>
            <a:srgbClr val="003C57"/>
          </a:solidFill>
          <a:latin typeface="+mn-lt"/>
          <a:ea typeface="+mn-ea"/>
          <a:cs typeface="+mn-cs"/>
        </a:defRPr>
      </a:lvl3pPr>
      <a:lvl4pPr marL="82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000" kern="1200">
          <a:solidFill>
            <a:srgbClr val="003C57"/>
          </a:solidFill>
          <a:latin typeface="+mn-lt"/>
          <a:ea typeface="+mn-ea"/>
          <a:cs typeface="+mn-cs"/>
        </a:defRPr>
      </a:lvl4pPr>
      <a:lvl5pPr marL="1008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rgbClr val="003C5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3634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F2B7606F-25F1-44A9-85D1-9970728A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8993"/>
            <a:ext cx="9015153" cy="2647241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Pre-processing in Machine Learning</a:t>
            </a:r>
            <a:endParaRPr lang="en-US" sz="4000" b="0" dirty="0">
              <a:cs typeface="Arial"/>
            </a:endParaRP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28A3E78C-BAB1-4A56-9A0E-61064A9588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36684"/>
            <a:ext cx="4813300" cy="975332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Jake Marshall &amp;</a:t>
            </a:r>
            <a:endParaRPr lang="en-US" dirty="0"/>
          </a:p>
          <a:p>
            <a:r>
              <a:rPr lang="en-GB" dirty="0">
                <a:latin typeface="Arial"/>
                <a:cs typeface="Arial"/>
              </a:rPr>
              <a:t>Pragya Paudyal</a:t>
            </a:r>
            <a:endParaRPr lang="en-US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74EB087D-126D-4DFA-A834-EF937FF1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394"/>
            <a:ext cx="4813300" cy="312330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Data Science Lecturers</a:t>
            </a:r>
            <a:endParaRPr lang="en-GB" dirty="0"/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2B42C91A-136F-0846-B8A8-6577BC19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31F1-065E-594C-8147-D209A7179285}" type="datetime4">
              <a:rPr lang="en-GB" smtClean="0"/>
              <a:pPr/>
              <a:t>07 March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6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2DE212-E681-FA1C-A071-2BDA9CB9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515600" cy="584775"/>
          </a:xfrm>
        </p:spPr>
        <p:txBody>
          <a:bodyPr/>
          <a:lstStyle/>
          <a:p>
            <a:r>
              <a:rPr lang="en-GB" sz="4000" dirty="0">
                <a:cs typeface="Arial"/>
              </a:rPr>
              <a:t>More reasons 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26A6E-DD05-33F6-16A1-F38475B6D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10948086" cy="3607719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b="1" dirty="0"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cs typeface="Arial"/>
              </a:rPr>
              <a:t>Dimensionality Reduction </a:t>
            </a:r>
            <a:endParaRPr lang="en-US" sz="2400" dirty="0">
              <a:cs typeface="Arial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cs typeface="Arial"/>
              </a:rPr>
              <a:t>Too many features can sometimes reduce model performance </a:t>
            </a:r>
            <a:endParaRPr lang="en-US" sz="2400" dirty="0">
              <a:cs typeface="Arial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cs typeface="Arial"/>
              </a:rPr>
              <a:t>Interpretability</a:t>
            </a:r>
            <a:endParaRPr lang="en-US" sz="2400" dirty="0">
              <a:cs typeface="Arial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cs typeface="Arial"/>
              </a:rPr>
              <a:t>Pre-processing helps to transform the data into a more interpretable format, making it easier to understand the patterns and relationship between variables </a:t>
            </a:r>
          </a:p>
          <a:p>
            <a:pPr marL="251460" indent="-251460"/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82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0C72C-D5F4-FB78-B6A9-873C9E1F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3507557" cy="64934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Cleaning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AD081-D64D-0CD4-5BA2-0E3BEDAF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10515600" cy="3391249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Real world data is messy as it contains lots of potentially incorrect data.</a:t>
            </a:r>
            <a:endParaRPr lang="en-US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 dirty="0">
                <a:ea typeface="+mn-lt"/>
                <a:cs typeface="+mn-lt"/>
              </a:rPr>
              <a:t>Involves </a:t>
            </a:r>
            <a:endParaRPr lang="en-US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 panose="020B0604020202020204" pitchFamily="34" charset="0"/>
              <a:buChar char="Ø"/>
            </a:pPr>
            <a:r>
              <a:rPr lang="en-GB" sz="2500" dirty="0">
                <a:ea typeface="+mn-lt"/>
                <a:cs typeface="+mn-lt"/>
              </a:rPr>
              <a:t>Treating missing values</a:t>
            </a:r>
            <a:endParaRPr lang="en-US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 panose="020B0604020202020204" pitchFamily="34" charset="0"/>
              <a:buChar char="Ø"/>
            </a:pPr>
            <a:r>
              <a:rPr lang="en-GB" sz="2500" dirty="0">
                <a:ea typeface="+mn-lt"/>
                <a:cs typeface="+mn-lt"/>
              </a:rPr>
              <a:t>Identify outliers and smooth out noisy data</a:t>
            </a:r>
            <a:endParaRPr lang="en-US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 panose="020B0604020202020204" pitchFamily="34" charset="0"/>
              <a:buChar char="Ø"/>
            </a:pPr>
            <a:r>
              <a:rPr lang="en-GB" sz="2500" dirty="0">
                <a:ea typeface="+mn-lt"/>
                <a:cs typeface="+mn-lt"/>
              </a:rPr>
              <a:t>Correct inconsistent data </a:t>
            </a:r>
            <a:endParaRPr lang="en-US" sz="2500" dirty="0">
              <a:ea typeface="+mn-lt"/>
              <a:cs typeface="+mn-lt"/>
            </a:endParaRPr>
          </a:p>
          <a:p>
            <a:pPr marL="251460" indent="-251460"/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20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7711911" cy="119545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Missing Values: Deletion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247"/>
            <a:ext cx="8673445" cy="2072032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Delete rows or columns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" panose="020B0604020202020204" pitchFamily="34" charset="0"/>
              <a:buChar char="o"/>
            </a:pPr>
            <a:r>
              <a:rPr lang="en-GB" sz="2400" dirty="0">
                <a:ea typeface="+mn-lt"/>
                <a:cs typeface="+mn-lt"/>
              </a:rPr>
              <a:t>If the number of missing value is small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" panose="020B0604020202020204" pitchFamily="34" charset="0"/>
              <a:buChar char="o"/>
            </a:pPr>
            <a:r>
              <a:rPr lang="en-GB" sz="2400" dirty="0">
                <a:ea typeface="+mn-lt"/>
                <a:cs typeface="+mn-lt"/>
              </a:rPr>
              <a:t>If deleting the rows or column doesn’t significantly affect the representativeness of the data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72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6BF21-0B82-B71A-9058-BAA6966E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7"/>
            <a:ext cx="7730765" cy="649345"/>
          </a:xfrm>
        </p:spPr>
        <p:txBody>
          <a:bodyPr/>
          <a:lstStyle/>
          <a:p>
            <a:r>
              <a:rPr lang="en-GB" sz="4000" dirty="0">
                <a:cs typeface="Arial"/>
              </a:rPr>
              <a:t>Missing Values: Imputation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474E9-74AF-D10E-4120-2F38123E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9105"/>
            <a:ext cx="10978978" cy="2979790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cs typeface="Arial"/>
              </a:rPr>
              <a:t>Imputation: Missing values are filled in with estimated values based on the available data.</a:t>
            </a:r>
            <a:endParaRPr lang="en-US" sz="2400" dirty="0">
              <a:cs typeface="Arial"/>
            </a:endParaRPr>
          </a:p>
          <a:p>
            <a:pPr marL="647700" lvl="2" indent="-17970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,monospace" panose="020B0604020202020204" pitchFamily="34" charset="0"/>
              <a:buChar char="o"/>
            </a:pPr>
            <a:r>
              <a:rPr lang="en-GB" dirty="0">
                <a:cs typeface="Arial"/>
              </a:rPr>
              <a:t>Mean, median, regression</a:t>
            </a:r>
            <a:endParaRPr lang="en-US" dirty="0">
              <a:cs typeface="Arial"/>
            </a:endParaRPr>
          </a:p>
          <a:p>
            <a:pPr marL="647700" lvl="2" indent="-17970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,monospace" panose="020B0604020202020204" pitchFamily="34" charset="0"/>
              <a:buChar char="o"/>
            </a:pPr>
            <a:r>
              <a:rPr lang="en-GB" dirty="0">
                <a:cs typeface="Arial"/>
              </a:rPr>
              <a:t>Imputation depends on type and distribution of the data </a:t>
            </a:r>
            <a:endParaRPr lang="en-US" dirty="0">
              <a:cs typeface="Arial"/>
            </a:endParaRPr>
          </a:p>
          <a:p>
            <a:pPr marL="647700" lvl="2" indent="-17970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,monospace" panose="020B0604020202020204" pitchFamily="34" charset="0"/>
              <a:buChar char="o"/>
            </a:pPr>
            <a:endParaRPr lang="en-GB" dirty="0">
              <a:cs typeface="Arial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cs typeface="Arial"/>
              </a:rPr>
              <a:t>Model-based imputation by using machine learning algorithms to estimate missing values.</a:t>
            </a:r>
            <a:endParaRPr lang="en-US" sz="2400" dirty="0">
              <a:cs typeface="Arial"/>
            </a:endParaRPr>
          </a:p>
          <a:p>
            <a:pPr marL="647700" lvl="2" indent="-17970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Courier New,monospace" panose="020B0604020202020204" pitchFamily="34" charset="0"/>
              <a:buChar char="o"/>
            </a:pPr>
            <a:r>
              <a:rPr lang="en-GB" dirty="0">
                <a:cs typeface="Arial"/>
              </a:rPr>
              <a:t>K-Nearest </a:t>
            </a:r>
            <a:r>
              <a:rPr lang="en-GB" dirty="0" err="1">
                <a:cs typeface="Arial"/>
              </a:rPr>
              <a:t>Neighbor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47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7174584" cy="677626"/>
          </a:xfrm>
        </p:spPr>
        <p:txBody>
          <a:bodyPr/>
          <a:lstStyle/>
          <a:p>
            <a:r>
              <a:rPr lang="en-GB" sz="4000" dirty="0">
                <a:cs typeface="Arial"/>
              </a:rPr>
              <a:t>Missing Values: Interpolation</a:t>
            </a:r>
            <a:endParaRPr lang="en-US" sz="4000" dirty="0">
              <a:ea typeface="+mj-lt"/>
              <a:cs typeface="+mj-lt"/>
            </a:endParaRPr>
          </a:p>
          <a:p>
            <a:endParaRPr lang="en-GB" sz="3300" b="0" dirty="0">
              <a:ea typeface="+mj-lt"/>
              <a:cs typeface="+mj-lt"/>
            </a:endParaRP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063"/>
            <a:ext cx="10534185" cy="2811874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 dirty="0">
                <a:latin typeface="Arial"/>
                <a:cs typeface="Calibri"/>
              </a:rPr>
              <a:t>Interpolation: Missing values are filled in with values that lie between the surrounding points.</a:t>
            </a:r>
            <a:endParaRPr lang="en-US" sz="2500" dirty="0">
              <a:latin typeface="Arial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500" dirty="0">
                <a:ea typeface="+mn-lt"/>
                <a:cs typeface="+mn-lt"/>
              </a:rPr>
              <a:t>Pad - fills in the missing values with the previous value going down the column. (Useful for when the order of the data matters i.e. time series data)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500" dirty="0">
                <a:latin typeface="Arial"/>
                <a:cs typeface="Calibri"/>
              </a:rPr>
              <a:t>Linear - fills in the missing values using a linear function between the point before and the point after the missing value.</a:t>
            </a:r>
            <a:endParaRPr lang="en-GB" sz="2500" dirty="0">
              <a:ea typeface="+mn-lt"/>
              <a:cs typeface="+mn-lt"/>
            </a:endParaRPr>
          </a:p>
          <a:p>
            <a:pPr marL="647700" indent="-179705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/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2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8805421" cy="119545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Noisy Data: Check data types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735"/>
            <a:ext cx="10515600" cy="3112529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Important step to ensure each variable is of the correct data type such as float, object, integer etc. 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Convert variable type if required.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Ensures that our data is in format that machine learning algorithm can process effectively.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457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2734559" cy="119545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Noisy Data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06"/>
            <a:ext cx="7740192" cy="3468187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ea typeface="+mn-lt"/>
                <a:cs typeface="+mn-lt"/>
              </a:rPr>
              <a:t>Binning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Sort data and partition into equal frequency bins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ea typeface="+mn-lt"/>
                <a:cs typeface="+mn-lt"/>
              </a:rPr>
              <a:t>Clustering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Detect and remove outlier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ea typeface="+mn-lt"/>
                <a:cs typeface="+mn-lt"/>
              </a:rPr>
              <a:t>Regression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Smooth by fitting the data into regression function 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81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5053553" cy="677626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Transformation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5" y="2572037"/>
            <a:ext cx="8334080" cy="1640514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dirty="0">
                <a:ea typeface="+mn-lt"/>
                <a:cs typeface="+mn-lt"/>
              </a:rPr>
              <a:t>Process of converting the data into format or structure suitable for model building.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/>
            <a:endParaRPr lang="en-GB" sz="2500" dirty="0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417EF-9900-CF95-7FB5-2310FB34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3" y="3791253"/>
            <a:ext cx="4396033" cy="17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869891" cy="715333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Encoding (Categorical Data)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649"/>
            <a:ext cx="10515600" cy="2936701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It is process of converting categorical variable into numerical variable so that they can be used as input to machine learning algorithms.</a:t>
            </a:r>
            <a:endParaRPr lang="en-US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Most machine learning algorithms can handle only numerical features.</a:t>
            </a:r>
            <a:endParaRPr lang="en-US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Each unique category in the categorical variable is mapped to a numerical value.</a:t>
            </a:r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78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1020720" cy="728216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One-Hot Encoding (dummy encoding)</a:t>
            </a:r>
          </a:p>
          <a:p>
            <a:endParaRPr lang="en-GB" sz="32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713"/>
            <a:ext cx="10515600" cy="2980881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This creates a new binary column for each unique category in the original dataset.</a:t>
            </a:r>
            <a:endParaRPr lang="en-US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cs typeface="Arial"/>
            </a:endParaRPr>
          </a:p>
          <a:p>
            <a:pPr marL="251460" indent="-251460"/>
            <a:endParaRPr lang="en-GB" sz="2500" dirty="0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513A35-B839-7483-FEE4-031D716D4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60694"/>
              </p:ext>
            </p:extLst>
          </p:nvPr>
        </p:nvGraphicFramePr>
        <p:xfrm>
          <a:off x="1070918" y="2883242"/>
          <a:ext cx="1437815" cy="1467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15">
                  <a:extLst>
                    <a:ext uri="{9D8B030D-6E8A-4147-A177-3AD203B41FA5}">
                      <a16:colId xmlns:a16="http://schemas.microsoft.com/office/drawing/2014/main" val="2750027520"/>
                    </a:ext>
                  </a:extLst>
                </a:gridCol>
              </a:tblGrid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Food 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7055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Apple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3121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Chicken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0793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r>
                        <a:rPr lang="en-GB" dirty="0"/>
                        <a:t>Broccoli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7056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1604F5-7682-D495-B612-20A9CFD1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29628"/>
              </p:ext>
            </p:extLst>
          </p:nvPr>
        </p:nvGraphicFramePr>
        <p:xfrm>
          <a:off x="5028788" y="2884808"/>
          <a:ext cx="5995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623">
                  <a:extLst>
                    <a:ext uri="{9D8B030D-6E8A-4147-A177-3AD203B41FA5}">
                      <a16:colId xmlns:a16="http://schemas.microsoft.com/office/drawing/2014/main" val="2645421414"/>
                    </a:ext>
                  </a:extLst>
                </a:gridCol>
                <a:gridCol w="1998623">
                  <a:extLst>
                    <a:ext uri="{9D8B030D-6E8A-4147-A177-3AD203B41FA5}">
                      <a16:colId xmlns:a16="http://schemas.microsoft.com/office/drawing/2014/main" val="3593646469"/>
                    </a:ext>
                  </a:extLst>
                </a:gridCol>
                <a:gridCol w="1998623">
                  <a:extLst>
                    <a:ext uri="{9D8B030D-6E8A-4147-A177-3AD203B41FA5}">
                      <a16:colId xmlns:a16="http://schemas.microsoft.com/office/drawing/2014/main" val="174293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Chicken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Broccoli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4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1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7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352768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E0B325-DE08-E1C2-808F-F1B9FD08F831}"/>
              </a:ext>
            </a:extLst>
          </p:cNvPr>
          <p:cNvSpPr/>
          <p:nvPr/>
        </p:nvSpPr>
        <p:spPr>
          <a:xfrm>
            <a:off x="2666950" y="3501081"/>
            <a:ext cx="2203621" cy="483972"/>
          </a:xfrm>
          <a:prstGeom prst="rightArrow">
            <a:avLst/>
          </a:prstGeom>
          <a:solidFill>
            <a:srgbClr val="1717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6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2B204-ACD0-9628-0501-6D48A142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7"/>
            <a:ext cx="6608976" cy="629947"/>
          </a:xfrm>
        </p:spPr>
        <p:txBody>
          <a:bodyPr/>
          <a:lstStyle/>
          <a:p>
            <a:r>
              <a:rPr lang="en-GB" sz="4000" dirty="0">
                <a:cs typeface="Arial"/>
              </a:rPr>
              <a:t>Machine Learning Stages</a:t>
            </a:r>
            <a:endParaRPr lang="en-GB" sz="4000" dirty="0">
              <a:ea typeface="+mj-lt"/>
              <a:cs typeface="+mj-lt"/>
            </a:endParaRPr>
          </a:p>
          <a:p>
            <a:endParaRPr lang="en-GB" sz="3300" dirty="0">
              <a:cs typeface="Arial"/>
            </a:endParaRPr>
          </a:p>
        </p:txBody>
      </p:sp>
      <p:pic>
        <p:nvPicPr>
          <p:cNvPr id="6" name="Content Placeholder 10" descr="Machine Learning is an iterative process with the steps:&#10;* Data collection&#10;* Data pre-processing&#10;* Data Exploration &amp; Visualisation&#10;* Model Building&#10;* Model Evaluation">
            <a:extLst>
              <a:ext uri="{FF2B5EF4-FFF2-40B4-BE49-F238E27FC236}">
                <a16:creationId xmlns:a16="http://schemas.microsoft.com/office/drawing/2014/main" id="{A638CC58-4488-8FB9-2EDD-F388D3B92C4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85" y="1366342"/>
            <a:ext cx="8071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7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515600" cy="715333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Encoding : Label Encoding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10515600" cy="111338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>
                <a:ea typeface="+mn-lt"/>
                <a:cs typeface="+mn-lt"/>
              </a:rPr>
              <a:t>This assigns each unique category in the categorical variable a numerical value, but numerical values do not have any inherent ordering or meaning. </a:t>
            </a:r>
            <a:endParaRPr lang="en-US" sz="2400">
              <a:ea typeface="+mn-lt"/>
              <a:cs typeface="+mn-lt"/>
            </a:endParaRPr>
          </a:p>
          <a:p>
            <a:pPr marL="251460" indent="-251460"/>
            <a:endParaRPr lang="en-GB" sz="2400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6AEF26-30AC-4B1D-1E41-1A468681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43778"/>
              </p:ext>
            </p:extLst>
          </p:nvPr>
        </p:nvGraphicFramePr>
        <p:xfrm>
          <a:off x="2399269" y="3027404"/>
          <a:ext cx="1437815" cy="1467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15">
                  <a:extLst>
                    <a:ext uri="{9D8B030D-6E8A-4147-A177-3AD203B41FA5}">
                      <a16:colId xmlns:a16="http://schemas.microsoft.com/office/drawing/2014/main" val="2750027520"/>
                    </a:ext>
                  </a:extLst>
                </a:gridCol>
              </a:tblGrid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Food 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7055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Apple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3121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Chicken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0793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r>
                        <a:rPr lang="en-GB" dirty="0"/>
                        <a:t>Broccoli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70566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998901-03F3-31D8-A47D-5D081F9046D7}"/>
              </a:ext>
            </a:extLst>
          </p:cNvPr>
          <p:cNvSpPr/>
          <p:nvPr/>
        </p:nvSpPr>
        <p:spPr>
          <a:xfrm>
            <a:off x="4026242" y="3562865"/>
            <a:ext cx="1153297" cy="483972"/>
          </a:xfrm>
          <a:prstGeom prst="rightArrow">
            <a:avLst/>
          </a:prstGeom>
          <a:solidFill>
            <a:srgbClr val="1717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B35416-FCF4-21FD-884E-F509E2F5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11708"/>
              </p:ext>
            </p:extLst>
          </p:nvPr>
        </p:nvGraphicFramePr>
        <p:xfrm>
          <a:off x="5375188" y="3027404"/>
          <a:ext cx="1437815" cy="1467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15">
                  <a:extLst>
                    <a:ext uri="{9D8B030D-6E8A-4147-A177-3AD203B41FA5}">
                      <a16:colId xmlns:a16="http://schemas.microsoft.com/office/drawing/2014/main" val="2750027520"/>
                    </a:ext>
                  </a:extLst>
                </a:gridCol>
              </a:tblGrid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Food 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7055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3121"/>
                  </a:ext>
                </a:extLst>
              </a:tr>
              <a:tr h="28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90793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70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54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8532043" cy="781320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Decoding (Numerical Data)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825"/>
            <a:ext cx="10515600" cy="3150350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Whilst categorical data can be encoded, numerical features can be </a:t>
            </a:r>
            <a:r>
              <a:rPr lang="en-GB" sz="2400" b="1" dirty="0">
                <a:ea typeface="+mn-lt"/>
                <a:cs typeface="+mn-lt"/>
              </a:rPr>
              <a:t>decoded</a:t>
            </a:r>
            <a:r>
              <a:rPr lang="en-GB" sz="2400" dirty="0">
                <a:ea typeface="+mn-lt"/>
                <a:cs typeface="+mn-lt"/>
              </a:rPr>
              <a:t> into categories. 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Discretization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Binarization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95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10515600" cy="677626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Decoding: Discretization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0551"/>
            <a:ext cx="10515600" cy="3416897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Purpose of this approach is to transform a continuous variable into a discrete one.</a:t>
            </a:r>
            <a:endParaRPr lang="en-US" sz="2500" dirty="0">
              <a:ea typeface="+mn-lt"/>
              <a:cs typeface="+mn-lt"/>
            </a:endParaRPr>
          </a:p>
          <a:p>
            <a:pPr marL="3429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3429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This divides a continuous feature into a pre-specified number of categories (bins).</a:t>
            </a:r>
          </a:p>
          <a:p>
            <a:pPr marL="3429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342900" lvl="1" indent="-342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These bins take the form of intervals that span the entire range of values the variable can take.</a:t>
            </a:r>
          </a:p>
          <a:p>
            <a:pPr marL="251460" indent="-251460"/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56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7702485" cy="782197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Decoding: Binarization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05"/>
            <a:ext cx="10515600" cy="3090590"/>
          </a:xfrm>
        </p:spPr>
        <p:txBody>
          <a:bodyPr/>
          <a:lstStyle/>
          <a:p>
            <a:pPr marL="251460" lvl="1" indent="-25146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500" dirty="0">
              <a:cs typeface="Arial" panose="020B0604020202020204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Useful as a feature engineering technique for creating new features that indicate something meaningful.</a:t>
            </a:r>
            <a:endParaRPr lang="en-US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Process of thresholding numerical features to get Boolean values.</a:t>
            </a: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500" dirty="0">
                <a:ea typeface="+mn-lt"/>
                <a:cs typeface="+mn-lt"/>
              </a:rPr>
              <a:t>Usually done using </a:t>
            </a:r>
            <a:r>
              <a:rPr lang="en-GB" sz="2500" b="1" dirty="0">
                <a:ea typeface="+mn-lt"/>
                <a:cs typeface="+mn-lt"/>
              </a:rPr>
              <a:t>conditional</a:t>
            </a:r>
            <a:r>
              <a:rPr lang="en-GB" sz="2500" dirty="0">
                <a:ea typeface="+mn-lt"/>
                <a:cs typeface="+mn-lt"/>
              </a:rPr>
              <a:t> statements and hence converted to Binary values 0 and 1.</a:t>
            </a:r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36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10515600" cy="639918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Transformation: Feature Scaling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174"/>
            <a:ext cx="10515600" cy="337671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Variables in real world datasets vary in degree of magnitude, range and units.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With varying scales, some features may dominate the others, negatively impacting the predictions the model generates.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For machine learning models to interpret these features on the same scale, feature scaling is necessary.  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03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6486427" cy="668199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Standardisation or z-score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5982"/>
            <a:ext cx="10515600" cy="894670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Helps to scale down feature based on </a:t>
            </a:r>
            <a:r>
              <a:rPr lang="en-GB" sz="2400" b="1" dirty="0">
                <a:ea typeface="+mn-lt"/>
                <a:cs typeface="+mn-lt"/>
              </a:rPr>
              <a:t>standard normal distribution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Standard normal distribution has </a:t>
            </a:r>
            <a:r>
              <a:rPr lang="en-GB" sz="2400" b="1" dirty="0">
                <a:ea typeface="+mn-lt"/>
                <a:cs typeface="+mn-lt"/>
              </a:rPr>
              <a:t>mean</a:t>
            </a:r>
            <a:r>
              <a:rPr lang="en-GB" sz="2400" dirty="0">
                <a:ea typeface="+mn-lt"/>
                <a:cs typeface="+mn-lt"/>
              </a:rPr>
              <a:t> of 0 and </a:t>
            </a:r>
            <a:r>
              <a:rPr lang="en-GB" sz="2400" b="1" dirty="0">
                <a:ea typeface="+mn-lt"/>
                <a:cs typeface="+mn-lt"/>
              </a:rPr>
              <a:t>standard deviation </a:t>
            </a:r>
            <a:r>
              <a:rPr lang="en-GB" sz="2400" dirty="0">
                <a:ea typeface="+mn-lt"/>
                <a:cs typeface="+mn-lt"/>
              </a:rPr>
              <a:t>of 1. 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  <p:pic>
        <p:nvPicPr>
          <p:cNvPr id="5" name="Picture 5" descr="Standardised value is created when subtracting the mean from the original value and hence dividing the result by the standard deviation.">
            <a:extLst>
              <a:ext uri="{FF2B5EF4-FFF2-40B4-BE49-F238E27FC236}">
                <a16:creationId xmlns:a16="http://schemas.microsoft.com/office/drawing/2014/main" id="{6B541E67-6C3D-365B-515B-9558138F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4" y="2964158"/>
            <a:ext cx="4482352" cy="26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3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7"/>
            <a:ext cx="7853313" cy="658891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Normalisation/Min-Max Scaling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10515600" cy="1620534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Helps to scale down features between 0 to 1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Subtracts the minimum value and divides by the </a:t>
            </a:r>
            <a:r>
              <a:rPr lang="en-GB" sz="2400" b="1" dirty="0">
                <a:ea typeface="+mn-lt"/>
                <a:cs typeface="+mn-lt"/>
              </a:rPr>
              <a:t>range</a:t>
            </a:r>
            <a:r>
              <a:rPr lang="en-GB" sz="2400" dirty="0">
                <a:ea typeface="+mn-lt"/>
                <a:cs typeface="+mn-lt"/>
              </a:rPr>
              <a:t> (difference between max and min).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627C5B3-1C22-3923-95E1-7B9E979F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2977696"/>
            <a:ext cx="4787152" cy="2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515600" cy="1093120"/>
          </a:xfrm>
        </p:spPr>
        <p:txBody>
          <a:bodyPr/>
          <a:lstStyle/>
          <a:p>
            <a:r>
              <a:rPr lang="en-GB" sz="3300" b="0">
                <a:ea typeface="+mj-lt"/>
                <a:cs typeface="+mj-lt"/>
              </a:rPr>
              <a:t>Feature Scaling: Normalize vs Standardize</a:t>
            </a:r>
          </a:p>
          <a:p>
            <a:endParaRPr lang="en-GB" sz="3300">
              <a:cs typeface="Arial"/>
            </a:endParaRPr>
          </a:p>
        </p:txBody>
      </p:sp>
      <p:pic>
        <p:nvPicPr>
          <p:cNvPr id="5" name="Picture 5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D224AEE-E98E-D9A7-742F-17042C24B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347" y="1600966"/>
            <a:ext cx="8032129" cy="3692959"/>
          </a:xfrm>
        </p:spPr>
      </p:pic>
    </p:spTree>
    <p:extLst>
      <p:ext uri="{BB962C8B-B14F-4D97-AF65-F5344CB8AC3E}">
        <p14:creationId xmlns:p14="http://schemas.microsoft.com/office/powerpoint/2010/main" val="330288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3960043" cy="64934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Robust Scaling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9FA0E-A26C-F731-1545-63D29039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9036"/>
            <a:ext cx="6891779" cy="3233718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Helps to scale down feature like with standardization.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However, it uses statistics that are </a:t>
            </a:r>
            <a:r>
              <a:rPr lang="en-GB" sz="2400" b="1" dirty="0">
                <a:ea typeface="+mn-lt"/>
                <a:cs typeface="+mn-lt"/>
              </a:rPr>
              <a:t>robust </a:t>
            </a:r>
            <a:r>
              <a:rPr lang="en-GB" sz="2400" dirty="0">
                <a:ea typeface="+mn-lt"/>
                <a:cs typeface="+mn-lt"/>
              </a:rPr>
              <a:t>to outliers!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Process subtracts the </a:t>
            </a:r>
            <a:r>
              <a:rPr lang="en-GB" sz="2400" b="1" dirty="0">
                <a:ea typeface="+mn-lt"/>
                <a:cs typeface="+mn-lt"/>
              </a:rPr>
              <a:t>median</a:t>
            </a:r>
            <a:r>
              <a:rPr lang="en-GB" sz="2400" dirty="0">
                <a:ea typeface="+mn-lt"/>
                <a:cs typeface="+mn-lt"/>
              </a:rPr>
              <a:t> and divides by the </a:t>
            </a:r>
            <a:r>
              <a:rPr lang="en-GB" sz="2400" b="1" dirty="0">
                <a:ea typeface="+mn-lt"/>
                <a:cs typeface="+mn-lt"/>
              </a:rPr>
              <a:t>inter-quartile range</a:t>
            </a:r>
            <a:r>
              <a:rPr lang="en-GB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D598F-DE5F-E7F1-2ADA-BF5CFF31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94" y="2995567"/>
            <a:ext cx="3474806" cy="8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E4066-24D5-5512-5456-2B49D762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8824274" cy="584775"/>
          </a:xfrm>
        </p:spPr>
        <p:txBody>
          <a:bodyPr/>
          <a:lstStyle/>
          <a:p>
            <a:r>
              <a:rPr lang="en-GB" sz="4000" dirty="0">
                <a:cs typeface="Arial"/>
              </a:rPr>
              <a:t>Which algorithms require scaling? </a:t>
            </a:r>
            <a:endParaRPr lang="en-US" sz="4000" dirty="0">
              <a:cs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01035A2-FA8B-F013-3B3E-B6CD828F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02605"/>
              </p:ext>
            </p:extLst>
          </p:nvPr>
        </p:nvGraphicFramePr>
        <p:xfrm>
          <a:off x="2032000" y="2418080"/>
          <a:ext cx="812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3362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4823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Reasons for scaling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2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K-Means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Uses Euclidean Distance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62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K-Nearest Neighbours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Measures the distance between pairs of samples – impacted by units.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9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Principal Component Analysis (PCA)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Ensures we retain as much information as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96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2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2B204-ACD0-9628-0501-6D48A142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7"/>
            <a:ext cx="6608976" cy="1195455"/>
          </a:xfrm>
        </p:spPr>
        <p:txBody>
          <a:bodyPr/>
          <a:lstStyle/>
          <a:p>
            <a:r>
              <a:rPr lang="en-GB" sz="4000" dirty="0">
                <a:cs typeface="Arial"/>
              </a:rPr>
              <a:t>Slido</a:t>
            </a:r>
            <a:endParaRPr lang="en-GB" sz="4000" dirty="0">
              <a:ea typeface="+mj-lt"/>
              <a:cs typeface="+mj-lt"/>
            </a:endParaRPr>
          </a:p>
          <a:p>
            <a:endParaRPr lang="en-GB" sz="33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047DC-9924-80A3-8244-22F29AAF3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37" y="1991020"/>
            <a:ext cx="2216085" cy="2216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DB11D-C4EF-3276-C6A4-177FF17CA8E7}"/>
              </a:ext>
            </a:extLst>
          </p:cNvPr>
          <p:cNvSpPr txBox="1"/>
          <p:nvPr/>
        </p:nvSpPr>
        <p:spPr>
          <a:xfrm>
            <a:off x="7626399" y="4547395"/>
            <a:ext cx="4212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Slido - </a:t>
            </a:r>
            <a:r>
              <a:rPr lang="en-US" sz="2400" b="1" dirty="0"/>
              <a:t>slido.com</a:t>
            </a:r>
            <a:r>
              <a:rPr lang="en-US" sz="2400" dirty="0"/>
              <a:t> with </a:t>
            </a:r>
            <a:r>
              <a:rPr lang="en-US" sz="2400" dirty="0">
                <a:ea typeface="+mn-lt"/>
                <a:cs typeface="+mn-lt"/>
              </a:rPr>
              <a:t>#DSGP</a:t>
            </a:r>
            <a:endParaRPr lang="en-US" sz="2400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3F6A1-4AD8-F46B-7AC2-847362C8FFA4}"/>
              </a:ext>
            </a:extLst>
          </p:cNvPr>
          <p:cNvSpPr txBox="1"/>
          <p:nvPr/>
        </p:nvSpPr>
        <p:spPr>
          <a:xfrm>
            <a:off x="838199" y="2391223"/>
            <a:ext cx="7165158" cy="181588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start with some slido discussion.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183E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183E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Thumbs up questions you would like answered.</a:t>
            </a:r>
          </a:p>
        </p:txBody>
      </p:sp>
    </p:spTree>
    <p:extLst>
      <p:ext uri="{BB962C8B-B14F-4D97-AF65-F5344CB8AC3E}">
        <p14:creationId xmlns:p14="http://schemas.microsoft.com/office/powerpoint/2010/main" val="3352625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61B4E-2127-BA50-A567-91FEFCD4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515600" cy="584775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Algorithms less impacted by scaling?</a:t>
            </a:r>
            <a:endParaRPr lang="en-US" sz="40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3A401-19F7-8FC1-B914-A6DA50F6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605"/>
            <a:ext cx="8154971" cy="3068789"/>
          </a:xfrm>
        </p:spPr>
        <p:txBody>
          <a:bodyPr/>
          <a:lstStyle/>
          <a:p>
            <a:pPr marL="251460" indent="-251460"/>
            <a:r>
              <a:rPr lang="en-GB" sz="2400" dirty="0">
                <a:ea typeface="+mn-lt"/>
                <a:cs typeface="+mn-lt"/>
              </a:rPr>
              <a:t>Feature scaling is not </a:t>
            </a:r>
            <a:r>
              <a:rPr lang="en-GB" sz="2400" b="1" dirty="0">
                <a:ea typeface="+mn-lt"/>
                <a:cs typeface="+mn-lt"/>
              </a:rPr>
              <a:t>required </a:t>
            </a:r>
            <a:r>
              <a:rPr lang="en-GB" sz="2400" dirty="0">
                <a:ea typeface="+mn-lt"/>
                <a:cs typeface="+mn-lt"/>
              </a:rPr>
              <a:t>for algorithms that aren’t distance based, such as:</a:t>
            </a:r>
          </a:p>
          <a:p>
            <a:pPr lvl="1"/>
            <a:r>
              <a:rPr lang="en-GB" sz="2400" dirty="0">
                <a:ea typeface="+mn-lt"/>
                <a:cs typeface="+mn-lt"/>
              </a:rPr>
              <a:t>Naive Bayes</a:t>
            </a:r>
          </a:p>
          <a:p>
            <a:pPr lvl="1"/>
            <a:r>
              <a:rPr lang="en-GB" sz="2400" dirty="0">
                <a:ea typeface="+mn-lt"/>
                <a:cs typeface="+mn-lt"/>
              </a:rPr>
              <a:t>Linear Discriminant Analysis</a:t>
            </a:r>
          </a:p>
          <a:p>
            <a:pPr lvl="1"/>
            <a:r>
              <a:rPr lang="en-GB" sz="2400" dirty="0">
                <a:ea typeface="+mn-lt"/>
                <a:cs typeface="+mn-lt"/>
              </a:rPr>
              <a:t>Tree-Based models (decision trees, gradient boosting, random forests)</a:t>
            </a:r>
          </a:p>
          <a:p>
            <a:pPr marL="251460" indent="-251460"/>
            <a:endParaRPr lang="en-GB" sz="24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33635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10515600" cy="639918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Normalisation or Standardisation/Robust?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321"/>
            <a:ext cx="10515600" cy="4007507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No definitive answer as it highly depends on the data and the context of the problem.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latin typeface="Arial"/>
              <a:cs typeface="Calibri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Normalisation is extremely sensitive to outliers, which would invite robust scaling as the preferred method,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2400" dirty="0">
              <a:latin typeface="Arial"/>
              <a:cs typeface="Calibri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latin typeface="Arial"/>
                <a:cs typeface="Calibri"/>
              </a:rPr>
              <a:t>Normalization is very useful when you are unsure of the distribution of the data or are certain it is not normally distributed.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71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2B43D-B822-8817-F58A-853D4C27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5600307" cy="611638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GB" sz="4000" dirty="0">
                <a:ea typeface="+mj-lt"/>
                <a:cs typeface="+mj-lt"/>
              </a:rPr>
              <a:t>When to scale the data</a:t>
            </a:r>
            <a:endParaRPr lang="en-US" sz="4000" dirty="0">
              <a:ea typeface="+mj-lt"/>
              <a:cs typeface="+mj-lt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en-GB" sz="3300" b="0" dirty="0">
              <a:ea typeface="+mj-lt"/>
              <a:cs typeface="+mj-lt"/>
            </a:endParaRP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2363-A5E0-40F2-6465-635ABAD5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753"/>
            <a:ext cx="10515600" cy="3322493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In general, feature scaling should be done </a:t>
            </a:r>
            <a:r>
              <a:rPr lang="en-GB" sz="2400" b="1" dirty="0">
                <a:latin typeface="Arial"/>
                <a:cs typeface="Calibri"/>
              </a:rPr>
              <a:t>after</a:t>
            </a:r>
            <a:r>
              <a:rPr lang="en-GB" sz="2400" dirty="0">
                <a:latin typeface="Arial"/>
                <a:cs typeface="Calibri"/>
              </a:rPr>
              <a:t> dataset splitting to avoid </a:t>
            </a:r>
            <a:r>
              <a:rPr lang="en-GB" sz="2400" b="1" dirty="0">
                <a:latin typeface="Arial"/>
                <a:cs typeface="Calibri"/>
              </a:rPr>
              <a:t>data leakage</a:t>
            </a:r>
            <a:r>
              <a:rPr lang="en-GB" sz="2400" dirty="0">
                <a:latin typeface="Arial"/>
                <a:cs typeface="Calibri"/>
              </a:rPr>
              <a:t>.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latin typeface="Arial"/>
              <a:cs typeface="Calibri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If we scale before the split, then the testing data is not independent of the training data, which could lead to over-exaggerated good performance.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latin typeface="Arial"/>
              <a:cs typeface="Calibri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When it comes to perform on truly unseen data, it may be worse than expected. </a:t>
            </a:r>
            <a:br>
              <a:rPr lang="en-US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8031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14259-FE96-1D55-E02E-C4C0187A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3856348" cy="696479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Reduction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09CE2-3D23-F793-0464-A80B7372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785"/>
            <a:ext cx="8645165" cy="5057025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 dirty="0">
                <a:ea typeface="+mn-lt"/>
                <a:cs typeface="+mn-lt"/>
              </a:rPr>
              <a:t>Reduce the size of a dataset while retaining as much of the relevant information as possible.</a:t>
            </a:r>
            <a:endParaRPr lang="en-US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endParaRPr lang="en-GB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 dirty="0">
                <a:ea typeface="+mn-lt"/>
                <a:cs typeface="+mn-lt"/>
              </a:rPr>
              <a:t>Helps model accuracy, interpretability, and speed of computation.</a:t>
            </a:r>
            <a:endParaRPr lang="en-US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endParaRPr lang="en-GB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 dirty="0">
                <a:ea typeface="+mn-lt"/>
                <a:cs typeface="+mn-lt"/>
              </a:rPr>
              <a:t>Helps reduce overfitting by filtering out noise. </a:t>
            </a:r>
            <a:endParaRPr lang="en-US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endParaRPr lang="en-GB" sz="2400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 dirty="0">
                <a:ea typeface="+mn-lt"/>
                <a:cs typeface="+mn-lt"/>
              </a:rPr>
              <a:t>Reduces computational cost.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368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14259-FE96-1D55-E02E-C4C0187A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701"/>
            <a:ext cx="4478518" cy="677626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Selection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09CE2-3D23-F793-0464-A80B7372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597"/>
            <a:ext cx="10515600" cy="3246805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Selecting a subset of the original features which are most relevant to the prediction of the target variable.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Identify the features that are most relevant to the problem while discarding those that are irrelevant or redundant.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Analysis of this starts during Exploratory Data Analysis (EDA) with visualisations of one feature vs. another (or features vs. the target).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3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14259-FE96-1D55-E02E-C4C0187A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6580695" cy="630492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Feature Selection Methods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09CE2-3D23-F793-0464-A80B7372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592"/>
            <a:ext cx="10515600" cy="4071627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Embedded Method 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Performs feature selection as part of the model training process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Filter Method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Evaluating the relevance of each feature based on their statistical properties.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Wrapper Method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Evaluating the performance of the model using subsets of features. </a:t>
            </a:r>
            <a:endParaRPr lang="en-US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926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26FA1F-5DD1-4688-31A4-F2A1CEA558E5}"/>
              </a:ext>
            </a:extLst>
          </p:cNvPr>
          <p:cNvSpPr/>
          <p:nvPr/>
        </p:nvSpPr>
        <p:spPr>
          <a:xfrm>
            <a:off x="3490177" y="762863"/>
            <a:ext cx="4001549" cy="1208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chemeClr val="tx1"/>
                </a:solidFill>
              </a:rPr>
              <a:t>Feature Selection </a:t>
            </a:r>
            <a:r>
              <a:rPr lang="en-GB" sz="2400" b="1"/>
              <a:t> </a:t>
            </a:r>
            <a:endParaRPr lang="en-GB" sz="2400" b="1"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08D38-4149-9DA0-C38A-9408D2F275D4}"/>
              </a:ext>
            </a:extLst>
          </p:cNvPr>
          <p:cNvCxnSpPr/>
          <p:nvPr/>
        </p:nvCxnSpPr>
        <p:spPr>
          <a:xfrm>
            <a:off x="5490951" y="1970877"/>
            <a:ext cx="0" cy="85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151625-DDD9-818F-77F1-1DE2DDA18746}"/>
              </a:ext>
            </a:extLst>
          </p:cNvPr>
          <p:cNvCxnSpPr>
            <a:cxnSpLocks/>
          </p:cNvCxnSpPr>
          <p:nvPr/>
        </p:nvCxnSpPr>
        <p:spPr>
          <a:xfrm>
            <a:off x="1675510" y="2821021"/>
            <a:ext cx="8129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422272-581F-AFB8-7966-00A73048FF52}"/>
              </a:ext>
            </a:extLst>
          </p:cNvPr>
          <p:cNvCxnSpPr>
            <a:cxnSpLocks/>
          </p:cNvCxnSpPr>
          <p:nvPr/>
        </p:nvCxnSpPr>
        <p:spPr>
          <a:xfrm>
            <a:off x="1675510" y="2822493"/>
            <a:ext cx="0" cy="853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7BFCE0-09AB-6717-750A-1E67AB9AF185}"/>
              </a:ext>
            </a:extLst>
          </p:cNvPr>
          <p:cNvCxnSpPr/>
          <p:nvPr/>
        </p:nvCxnSpPr>
        <p:spPr>
          <a:xfrm>
            <a:off x="5490951" y="2823965"/>
            <a:ext cx="0" cy="85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7D916-3255-BA60-7979-4B1ADAB23799}"/>
              </a:ext>
            </a:extLst>
          </p:cNvPr>
          <p:cNvCxnSpPr>
            <a:cxnSpLocks/>
          </p:cNvCxnSpPr>
          <p:nvPr/>
        </p:nvCxnSpPr>
        <p:spPr>
          <a:xfrm>
            <a:off x="9805481" y="2821021"/>
            <a:ext cx="0" cy="78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8F2-8DFC-1CA1-6D37-2849CA630355}"/>
              </a:ext>
            </a:extLst>
          </p:cNvPr>
          <p:cNvSpPr/>
          <p:nvPr/>
        </p:nvSpPr>
        <p:spPr>
          <a:xfrm>
            <a:off x="683438" y="3692056"/>
            <a:ext cx="2005951" cy="5582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>
                <a:solidFill>
                  <a:schemeClr val="tx1"/>
                </a:solidFill>
              </a:rPr>
              <a:t>Embedded Method  </a:t>
            </a:r>
            <a:r>
              <a:rPr lang="en-GB" sz="1400" b="1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6118F-3CED-172F-C73A-AC98DE11B771}"/>
              </a:ext>
            </a:extLst>
          </p:cNvPr>
          <p:cNvSpPr/>
          <p:nvPr/>
        </p:nvSpPr>
        <p:spPr>
          <a:xfrm>
            <a:off x="8811911" y="3623414"/>
            <a:ext cx="2005951" cy="605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>
                <a:solidFill>
                  <a:schemeClr val="tx1"/>
                </a:solidFill>
              </a:rPr>
              <a:t>Wrapper Method</a:t>
            </a:r>
            <a:endParaRPr lang="en-GB" sz="14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C58843-78AA-DC37-8469-8B189ABFA0D6}"/>
              </a:ext>
            </a:extLst>
          </p:cNvPr>
          <p:cNvSpPr/>
          <p:nvPr/>
        </p:nvSpPr>
        <p:spPr>
          <a:xfrm>
            <a:off x="4487975" y="3671165"/>
            <a:ext cx="2005951" cy="605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>
                <a:solidFill>
                  <a:schemeClr val="tx1"/>
                </a:solidFill>
              </a:rPr>
              <a:t>Filter Method</a:t>
            </a:r>
            <a:endParaRPr lang="en-GB" sz="1400" b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933A5-9873-89B0-4570-35A432FBD5D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620039" y="4243826"/>
            <a:ext cx="1185716" cy="408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068F1D-D063-3DEF-4A85-D3923BC5EC01}"/>
              </a:ext>
            </a:extLst>
          </p:cNvPr>
          <p:cNvCxnSpPr>
            <a:cxnSpLocks/>
          </p:cNvCxnSpPr>
          <p:nvPr/>
        </p:nvCxnSpPr>
        <p:spPr>
          <a:xfrm>
            <a:off x="9797615" y="4262531"/>
            <a:ext cx="17271" cy="41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1FA297-A535-AFE8-3AF2-3029B5D95083}"/>
              </a:ext>
            </a:extLst>
          </p:cNvPr>
          <p:cNvCxnSpPr>
            <a:cxnSpLocks/>
          </p:cNvCxnSpPr>
          <p:nvPr/>
        </p:nvCxnSpPr>
        <p:spPr>
          <a:xfrm>
            <a:off x="9805481" y="4254813"/>
            <a:ext cx="1541773" cy="39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>
            <a:extLst>
              <a:ext uri="{FF2B5EF4-FFF2-40B4-BE49-F238E27FC236}">
                <a16:creationId xmlns:a16="http://schemas.microsoft.com/office/drawing/2014/main" id="{511943D5-97A9-565B-5F9F-1D6805D1430E}"/>
              </a:ext>
            </a:extLst>
          </p:cNvPr>
          <p:cNvSpPr txBox="1"/>
          <p:nvPr/>
        </p:nvSpPr>
        <p:spPr>
          <a:xfrm flipH="1">
            <a:off x="8032565" y="4595566"/>
            <a:ext cx="20616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Forward</a:t>
            </a:r>
            <a:endParaRPr lang="en-GB" sz="1400">
              <a:cs typeface="Arial"/>
            </a:endParaRPr>
          </a:p>
          <a:p>
            <a:r>
              <a:rPr lang="en-GB" sz="1400"/>
              <a:t> selection </a:t>
            </a:r>
            <a:endParaRPr lang="en-GB" sz="1400">
              <a:cs typeface="Arial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AEBD5ED7-6DAB-BA09-5848-8CDE00C75AB6}"/>
              </a:ext>
            </a:extLst>
          </p:cNvPr>
          <p:cNvSpPr txBox="1"/>
          <p:nvPr/>
        </p:nvSpPr>
        <p:spPr>
          <a:xfrm flipH="1">
            <a:off x="9243127" y="4635373"/>
            <a:ext cx="11247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Backward </a:t>
            </a:r>
            <a:endParaRPr lang="en-GB" sz="1400">
              <a:cs typeface="Arial"/>
            </a:endParaRPr>
          </a:p>
          <a:p>
            <a:r>
              <a:rPr lang="en-GB" sz="1400"/>
              <a:t> selection</a:t>
            </a:r>
            <a:endParaRPr lang="en-GB" sz="1400">
              <a:cs typeface="Arial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8C1833-97FE-2090-39C7-337E2BAA3EF9}"/>
              </a:ext>
            </a:extLst>
          </p:cNvPr>
          <p:cNvSpPr txBox="1"/>
          <p:nvPr/>
        </p:nvSpPr>
        <p:spPr>
          <a:xfrm flipH="1">
            <a:off x="10771880" y="4536394"/>
            <a:ext cx="15998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Stepwise </a:t>
            </a:r>
            <a:endParaRPr lang="en-GB" sz="1400">
              <a:cs typeface="Arial"/>
            </a:endParaRPr>
          </a:p>
          <a:p>
            <a:r>
              <a:rPr lang="en-GB" sz="1400"/>
              <a:t>selection </a:t>
            </a:r>
            <a:endParaRPr lang="en-GB" sz="1400">
              <a:cs typeface="Arial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C4D50125-4FE8-14BC-5252-24ABE9974DB5}"/>
              </a:ext>
            </a:extLst>
          </p:cNvPr>
          <p:cNvSpPr txBox="1"/>
          <p:nvPr/>
        </p:nvSpPr>
        <p:spPr>
          <a:xfrm flipH="1">
            <a:off x="3347430" y="4622016"/>
            <a:ext cx="13369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ANOVA</a:t>
            </a:r>
            <a:endParaRPr lang="en-GB" sz="1400">
              <a:cs typeface="Arial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68E544FE-5773-B87D-1662-096DD5E1DB65}"/>
              </a:ext>
            </a:extLst>
          </p:cNvPr>
          <p:cNvSpPr txBox="1"/>
          <p:nvPr/>
        </p:nvSpPr>
        <p:spPr>
          <a:xfrm flipH="1">
            <a:off x="5339927" y="4595941"/>
            <a:ext cx="145627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Variance thresholding</a:t>
            </a:r>
            <a:endParaRPr lang="en-GB" sz="1400">
              <a:cs typeface="Arial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C45840F-D7E2-71A2-C252-59A4266D35F6}"/>
              </a:ext>
            </a:extLst>
          </p:cNvPr>
          <p:cNvSpPr txBox="1"/>
          <p:nvPr/>
        </p:nvSpPr>
        <p:spPr>
          <a:xfrm flipH="1">
            <a:off x="4208176" y="4637141"/>
            <a:ext cx="133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Pearson’s correlation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BF285C-16A5-3F98-2DD3-7D1C74E399E4}"/>
              </a:ext>
            </a:extLst>
          </p:cNvPr>
          <p:cNvCxnSpPr>
            <a:cxnSpLocks/>
          </p:cNvCxnSpPr>
          <p:nvPr/>
        </p:nvCxnSpPr>
        <p:spPr>
          <a:xfrm flipH="1">
            <a:off x="3970694" y="4302891"/>
            <a:ext cx="937726" cy="34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25F6F5-8BAC-7665-DF9C-A0821C7D6756}"/>
              </a:ext>
            </a:extLst>
          </p:cNvPr>
          <p:cNvCxnSpPr>
            <a:cxnSpLocks/>
          </p:cNvCxnSpPr>
          <p:nvPr/>
        </p:nvCxnSpPr>
        <p:spPr>
          <a:xfrm>
            <a:off x="4908420" y="4301202"/>
            <a:ext cx="0" cy="470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20D95C-BEB9-E52C-0F3B-693037960B23}"/>
              </a:ext>
            </a:extLst>
          </p:cNvPr>
          <p:cNvCxnSpPr>
            <a:cxnSpLocks/>
          </p:cNvCxnSpPr>
          <p:nvPr/>
        </p:nvCxnSpPr>
        <p:spPr>
          <a:xfrm>
            <a:off x="4903894" y="4287245"/>
            <a:ext cx="817142" cy="43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A08D60-85F1-5130-1A46-C124A955437D}"/>
              </a:ext>
            </a:extLst>
          </p:cNvPr>
          <p:cNvCxnSpPr>
            <a:cxnSpLocks/>
          </p:cNvCxnSpPr>
          <p:nvPr/>
        </p:nvCxnSpPr>
        <p:spPr>
          <a:xfrm flipH="1">
            <a:off x="912556" y="4248086"/>
            <a:ext cx="719847" cy="466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428AA9-F4B7-7AB1-0EAA-3F907E97DED9}"/>
              </a:ext>
            </a:extLst>
          </p:cNvPr>
          <p:cNvCxnSpPr>
            <a:cxnSpLocks/>
          </p:cNvCxnSpPr>
          <p:nvPr/>
        </p:nvCxnSpPr>
        <p:spPr>
          <a:xfrm>
            <a:off x="1605385" y="4235448"/>
            <a:ext cx="867153" cy="48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4">
            <a:extLst>
              <a:ext uri="{FF2B5EF4-FFF2-40B4-BE49-F238E27FC236}">
                <a16:creationId xmlns:a16="http://schemas.microsoft.com/office/drawing/2014/main" id="{CF87EFF0-CEC7-2419-BC26-0FD8BDD74D97}"/>
              </a:ext>
            </a:extLst>
          </p:cNvPr>
          <p:cNvSpPr txBox="1"/>
          <p:nvPr/>
        </p:nvSpPr>
        <p:spPr>
          <a:xfrm flipH="1">
            <a:off x="589318" y="4715014"/>
            <a:ext cx="133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Lasso</a:t>
            </a:r>
          </a:p>
          <a:p>
            <a:r>
              <a:rPr lang="en-GB" sz="1400"/>
              <a:t>regression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ED5EA870-3B35-EC6A-4651-2791840255B9}"/>
              </a:ext>
            </a:extLst>
          </p:cNvPr>
          <p:cNvSpPr txBox="1"/>
          <p:nvPr/>
        </p:nvSpPr>
        <p:spPr>
          <a:xfrm flipH="1">
            <a:off x="1987043" y="4715014"/>
            <a:ext cx="13369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Ridge regression</a:t>
            </a:r>
            <a:endParaRPr lang="en-GB" sz="1400" dirty="0">
              <a:cs typeface="Arial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52C82A-6344-2F03-8BD2-4EA9C2986322}"/>
              </a:ext>
            </a:extLst>
          </p:cNvPr>
          <p:cNvCxnSpPr>
            <a:cxnSpLocks/>
          </p:cNvCxnSpPr>
          <p:nvPr/>
        </p:nvCxnSpPr>
        <p:spPr>
          <a:xfrm>
            <a:off x="4969305" y="4290991"/>
            <a:ext cx="1707720" cy="34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07EEEFFE-3B41-9B30-CBE5-1797FFDB0075}"/>
              </a:ext>
            </a:extLst>
          </p:cNvPr>
          <p:cNvSpPr txBox="1"/>
          <p:nvPr/>
        </p:nvSpPr>
        <p:spPr>
          <a:xfrm flipH="1">
            <a:off x="6577823" y="4583249"/>
            <a:ext cx="145627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Feature</a:t>
            </a:r>
            <a:endParaRPr lang="en-GB" sz="1400" dirty="0">
              <a:cs typeface="Arial"/>
            </a:endParaRPr>
          </a:p>
          <a:p>
            <a:r>
              <a:rPr lang="en-GB" sz="1400" dirty="0"/>
              <a:t>importance</a:t>
            </a:r>
            <a:endParaRPr lang="en-GB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35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0751D-699C-BB3A-310B-0965C367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6863499" cy="611638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Dimensionality Reduction 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DB38B-D9B0-95DB-EA61-4118CB5A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5566"/>
            <a:ext cx="10515600" cy="3879267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Transforming the original dataset (multi-dimensional) into a lower-dimensional sub-space.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Identify a new set of features that capture the essential characteristics of the original data while reducing the overall dimensionality.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Principal component analysis (PCA), singular value decomposition (SVD) , t-distributed stochastic neighbour embedding (t-SNE) are some of the most common techniques.</a:t>
            </a:r>
            <a:endParaRPr lang="en-US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81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7975B-828B-C0AA-4014-ADC59C24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10515600" cy="1093120"/>
          </a:xfrm>
        </p:spPr>
        <p:txBody>
          <a:bodyPr/>
          <a:lstStyle/>
          <a:p>
            <a:r>
              <a:rPr lang="en-GB" sz="3300" b="0">
                <a:ea typeface="+mj-lt"/>
                <a:cs typeface="+mj-lt"/>
              </a:rPr>
              <a:t>Dimensionality Reduction: PCA</a:t>
            </a:r>
          </a:p>
          <a:p>
            <a:endParaRPr lang="en-GB" sz="330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22270-0A71-8CAF-7117-F71ACBE1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10515600" cy="33163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>
                <a:ea typeface="+mn-lt"/>
                <a:cs typeface="+mn-lt"/>
              </a:rPr>
              <a:t>Works by transforming the original variable into a new set of variables called principal components. 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endParaRPr lang="en-GB" sz="24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>
                <a:ea typeface="+mn-lt"/>
                <a:cs typeface="+mn-lt"/>
              </a:rPr>
              <a:t>Powerful approach for reducing the complexity of high-dimensional dataset.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endParaRPr lang="en-GB" sz="24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</a:pPr>
            <a:r>
              <a:rPr lang="en-GB" sz="2400">
                <a:ea typeface="+mn-lt"/>
                <a:cs typeface="+mn-lt"/>
              </a:rPr>
              <a:t>Helps to improve the performance of machine learning models by reducing the risk of overfitting.</a:t>
            </a:r>
            <a:endParaRPr lang="en-US" sz="240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>
              <a:ea typeface="+mn-lt"/>
              <a:cs typeface="+mn-lt"/>
            </a:endParaRPr>
          </a:p>
          <a:p>
            <a:pPr marL="251460" indent="-251460"/>
            <a:endParaRPr lang="en-GB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753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16C8D4-54E6-6462-46B2-E548FD2E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4223994" cy="639918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Partitioning 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A1C3-9BF0-9D4A-3C78-AA4ACF9DF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53"/>
            <a:ext cx="10515600" cy="4404026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Dividing the data into training and testing sets to evaluate the performance of the model.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Training dataset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Used to train the ML model.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Test dataset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Used to evaluate the final performance of the model, after it has been trained.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61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98E64-BE76-8EBB-1C80-B0CCB21E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38134"/>
            <a:ext cx="5722856" cy="1640514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dirty="0">
                <a:ea typeface="+mn-lt"/>
                <a:cs typeface="+mn-lt"/>
              </a:rPr>
              <a:t>Data Scientists spend what percentage of their time in data pre-processing?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 dirty="0">
                <a:ea typeface="+mn-lt"/>
                <a:cs typeface="+mn-lt"/>
              </a:rPr>
              <a:t>                     </a:t>
            </a:r>
            <a:endParaRPr lang="en-US" sz="2500" dirty="0">
              <a:ea typeface="+mn-lt"/>
              <a:cs typeface="+mn-lt"/>
            </a:endParaRPr>
          </a:p>
          <a:p>
            <a:pPr marL="251460" indent="-251460"/>
            <a:endParaRPr lang="en-GB" sz="25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09CF9-43BC-5FD8-6094-9DFFB4D036C4}"/>
              </a:ext>
            </a:extLst>
          </p:cNvPr>
          <p:cNvSpPr txBox="1"/>
          <p:nvPr/>
        </p:nvSpPr>
        <p:spPr>
          <a:xfrm>
            <a:off x="838200" y="466028"/>
            <a:ext cx="5119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>
                <a:solidFill>
                  <a:srgbClr val="003C57"/>
                </a:solidFill>
                <a:latin typeface="Arial"/>
                <a:cs typeface="Arial"/>
              </a:rPr>
              <a:t>What do you think?</a:t>
            </a:r>
            <a:endParaRPr lang="en-GB" sz="40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58367-21E6-8C95-EE37-34C4351F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0" y="2377660"/>
            <a:ext cx="3152480" cy="21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C9C76-6C3C-30DA-476C-FFD9C606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3582971" cy="630492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Data Partition 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4E9A8-E5A1-A08B-4041-82F539F1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826"/>
            <a:ext cx="10515600" cy="2610348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Shuffle the data to ensure that the training and test sets are representative of the overall dataset.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Split data into 2 subsets. 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80-20 is the common split where 80% is training and 20% testing.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872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780C66-308C-DBE4-507D-785158851C5D}"/>
              </a:ext>
            </a:extLst>
          </p:cNvPr>
          <p:cNvCxnSpPr>
            <a:cxnSpLocks/>
          </p:cNvCxnSpPr>
          <p:nvPr/>
        </p:nvCxnSpPr>
        <p:spPr>
          <a:xfrm flipH="1">
            <a:off x="6095999" y="1666875"/>
            <a:ext cx="1" cy="84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244EBD-4EB3-1A39-E2F2-986E519B1780}"/>
              </a:ext>
            </a:extLst>
          </p:cNvPr>
          <p:cNvCxnSpPr>
            <a:cxnSpLocks/>
          </p:cNvCxnSpPr>
          <p:nvPr/>
        </p:nvCxnSpPr>
        <p:spPr>
          <a:xfrm flipV="1">
            <a:off x="682419" y="2524125"/>
            <a:ext cx="10237992" cy="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EB3DF-5332-C3E3-9F38-F31DA68DFF24}"/>
              </a:ext>
            </a:extLst>
          </p:cNvPr>
          <p:cNvCxnSpPr>
            <a:cxnSpLocks/>
          </p:cNvCxnSpPr>
          <p:nvPr/>
        </p:nvCxnSpPr>
        <p:spPr>
          <a:xfrm>
            <a:off x="665660" y="2524125"/>
            <a:ext cx="0" cy="6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37EC9AF-BF9E-52F6-C083-CB0DFE9DFB2B}"/>
              </a:ext>
            </a:extLst>
          </p:cNvPr>
          <p:cNvSpPr/>
          <p:nvPr/>
        </p:nvSpPr>
        <p:spPr>
          <a:xfrm>
            <a:off x="3319522" y="3219451"/>
            <a:ext cx="2162172" cy="657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Data Transformations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024FD-CCE4-1F78-188B-6F4E9CC52907}"/>
              </a:ext>
            </a:extLst>
          </p:cNvPr>
          <p:cNvSpPr/>
          <p:nvPr/>
        </p:nvSpPr>
        <p:spPr>
          <a:xfrm>
            <a:off x="-146255" y="3099429"/>
            <a:ext cx="1657348" cy="657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GB" b="1">
                <a:solidFill>
                  <a:schemeClr val="tx1"/>
                </a:solidFill>
              </a:rPr>
              <a:t> Cleaning</a:t>
            </a:r>
            <a:r>
              <a:rPr lang="en-GB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9FE4D-7779-C434-A449-7C41D4D8E5F1}"/>
              </a:ext>
            </a:extLst>
          </p:cNvPr>
          <p:cNvSpPr/>
          <p:nvPr/>
        </p:nvSpPr>
        <p:spPr>
          <a:xfrm>
            <a:off x="6953257" y="3219451"/>
            <a:ext cx="2162172" cy="657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Data Reduction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BC0A8-2B85-9F75-BE3C-54CDD02E6B60}"/>
              </a:ext>
            </a:extLst>
          </p:cNvPr>
          <p:cNvSpPr/>
          <p:nvPr/>
        </p:nvSpPr>
        <p:spPr>
          <a:xfrm>
            <a:off x="9829801" y="3219451"/>
            <a:ext cx="2162172" cy="657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Data Partition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BD220-39B0-C31A-E30B-3961B5BA43F3}"/>
              </a:ext>
            </a:extLst>
          </p:cNvPr>
          <p:cNvCxnSpPr>
            <a:cxnSpLocks/>
          </p:cNvCxnSpPr>
          <p:nvPr/>
        </p:nvCxnSpPr>
        <p:spPr>
          <a:xfrm>
            <a:off x="7848598" y="2524125"/>
            <a:ext cx="0" cy="6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F483E-6E6D-285C-5A6E-7C45DAEB94EA}"/>
              </a:ext>
            </a:extLst>
          </p:cNvPr>
          <p:cNvCxnSpPr>
            <a:cxnSpLocks/>
          </p:cNvCxnSpPr>
          <p:nvPr/>
        </p:nvCxnSpPr>
        <p:spPr>
          <a:xfrm>
            <a:off x="4409920" y="2524125"/>
            <a:ext cx="0" cy="6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F38DE-B498-04F7-3011-8F93A0224E8A}"/>
              </a:ext>
            </a:extLst>
          </p:cNvPr>
          <p:cNvCxnSpPr>
            <a:cxnSpLocks/>
          </p:cNvCxnSpPr>
          <p:nvPr/>
        </p:nvCxnSpPr>
        <p:spPr>
          <a:xfrm>
            <a:off x="10920411" y="2524125"/>
            <a:ext cx="0" cy="6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450DDC-7D21-9C25-CF28-7523CA19AE28}"/>
              </a:ext>
            </a:extLst>
          </p:cNvPr>
          <p:cNvCxnSpPr>
            <a:cxnSpLocks/>
          </p:cNvCxnSpPr>
          <p:nvPr/>
        </p:nvCxnSpPr>
        <p:spPr>
          <a:xfrm flipH="1">
            <a:off x="3679444" y="3876676"/>
            <a:ext cx="887792" cy="252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1F49E1-ED59-AD24-07EE-28BE8572D86E}"/>
              </a:ext>
            </a:extLst>
          </p:cNvPr>
          <p:cNvCxnSpPr>
            <a:cxnSpLocks/>
          </p:cNvCxnSpPr>
          <p:nvPr/>
        </p:nvCxnSpPr>
        <p:spPr>
          <a:xfrm flipH="1" flipV="1">
            <a:off x="4567236" y="3886201"/>
            <a:ext cx="713184" cy="20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869EB3-8AFF-8B00-B54F-821575CDDFD2}"/>
              </a:ext>
            </a:extLst>
          </p:cNvPr>
          <p:cNvCxnSpPr>
            <a:cxnSpLocks/>
          </p:cNvCxnSpPr>
          <p:nvPr/>
        </p:nvCxnSpPr>
        <p:spPr>
          <a:xfrm flipH="1">
            <a:off x="7429975" y="3856271"/>
            <a:ext cx="713184" cy="23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7566A7-1DC5-A7F3-42CE-CF0A0DEC4CE4}"/>
              </a:ext>
            </a:extLst>
          </p:cNvPr>
          <p:cNvCxnSpPr>
            <a:cxnSpLocks/>
          </p:cNvCxnSpPr>
          <p:nvPr/>
        </p:nvCxnSpPr>
        <p:spPr>
          <a:xfrm flipH="1" flipV="1">
            <a:off x="8143159" y="3849289"/>
            <a:ext cx="680518" cy="256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B914A6-545F-C389-EA4F-5386B948C563}"/>
              </a:ext>
            </a:extLst>
          </p:cNvPr>
          <p:cNvGrpSpPr/>
          <p:nvPr/>
        </p:nvGrpSpPr>
        <p:grpSpPr>
          <a:xfrm>
            <a:off x="639849" y="3710713"/>
            <a:ext cx="2329184" cy="1308237"/>
            <a:chOff x="523308" y="3719678"/>
            <a:chExt cx="2329184" cy="130823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B8C591-8AF8-BD68-409A-78B0F34160E0}"/>
                </a:ext>
              </a:extLst>
            </p:cNvPr>
            <p:cNvCxnSpPr>
              <a:cxnSpLocks/>
            </p:cNvCxnSpPr>
            <p:nvPr/>
          </p:nvCxnSpPr>
          <p:spPr>
            <a:xfrm>
              <a:off x="525151" y="3719678"/>
              <a:ext cx="0" cy="1154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DAFC92-B5B6-7091-CCD9-D3C081A5961B}"/>
                </a:ext>
              </a:extLst>
            </p:cNvPr>
            <p:cNvCxnSpPr/>
            <p:nvPr/>
          </p:nvCxnSpPr>
          <p:spPr>
            <a:xfrm>
              <a:off x="554334" y="4060146"/>
              <a:ext cx="330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B4B5E15C-0D67-546B-F726-B3F4FD51916C}"/>
                </a:ext>
              </a:extLst>
            </p:cNvPr>
            <p:cNvSpPr txBox="1"/>
            <p:nvPr/>
          </p:nvSpPr>
          <p:spPr>
            <a:xfrm>
              <a:off x="854048" y="3870820"/>
              <a:ext cx="1967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/>
                <a:t>Missing value </a:t>
              </a:r>
            </a:p>
          </p:txBody>
        </p: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96C8CE88-7C66-DA90-7EBB-674CB7F2BA91}"/>
                </a:ext>
              </a:extLst>
            </p:cNvPr>
            <p:cNvSpPr txBox="1"/>
            <p:nvPr/>
          </p:nvSpPr>
          <p:spPr>
            <a:xfrm>
              <a:off x="885074" y="4235332"/>
              <a:ext cx="1967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/>
                <a:t>Noisy data 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5A8E8F3-DE1E-540E-9F22-E8FA3B82AE63}"/>
                </a:ext>
              </a:extLst>
            </p:cNvPr>
            <p:cNvCxnSpPr/>
            <p:nvPr/>
          </p:nvCxnSpPr>
          <p:spPr>
            <a:xfrm>
              <a:off x="523308" y="4874027"/>
              <a:ext cx="330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BF42B8-7107-84F0-BEEE-AEE1C94987AC}"/>
                </a:ext>
              </a:extLst>
            </p:cNvPr>
            <p:cNvCxnSpPr/>
            <p:nvPr/>
          </p:nvCxnSpPr>
          <p:spPr>
            <a:xfrm>
              <a:off x="528393" y="4452495"/>
              <a:ext cx="330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1E41C455-4D03-8396-C2AA-3F25C89CD214}"/>
                </a:ext>
              </a:extLst>
            </p:cNvPr>
            <p:cNvSpPr txBox="1"/>
            <p:nvPr/>
          </p:nvSpPr>
          <p:spPr>
            <a:xfrm>
              <a:off x="854048" y="4689361"/>
              <a:ext cx="1967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/>
                <a:t>Data Type</a:t>
              </a:r>
            </a:p>
          </p:txBody>
        </p:sp>
      </p:grpSp>
      <p:sp>
        <p:nvSpPr>
          <p:cNvPr id="20" name="TextBox 23">
            <a:extLst>
              <a:ext uri="{FF2B5EF4-FFF2-40B4-BE49-F238E27FC236}">
                <a16:creationId xmlns:a16="http://schemas.microsoft.com/office/drawing/2014/main" id="{99530617-E832-541E-BB9C-2A7CD4D4A39B}"/>
              </a:ext>
            </a:extLst>
          </p:cNvPr>
          <p:cNvSpPr txBox="1"/>
          <p:nvPr/>
        </p:nvSpPr>
        <p:spPr>
          <a:xfrm>
            <a:off x="4070555" y="889515"/>
            <a:ext cx="5300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800"/>
              <a:t>Data Pre-processing 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1EC76D48-B99A-268B-4D65-5AB48078FA31}"/>
              </a:ext>
            </a:extLst>
          </p:cNvPr>
          <p:cNvSpPr txBox="1"/>
          <p:nvPr/>
        </p:nvSpPr>
        <p:spPr>
          <a:xfrm>
            <a:off x="2066315" y="4622705"/>
            <a:ext cx="1967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/>
              <a:t>Label Encoding</a:t>
            </a:r>
          </a:p>
          <a:p>
            <a:r>
              <a:rPr lang="en-GB" sz="1400" i="1"/>
              <a:t>/One-Hot Encoding 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240D26F0-2FC1-8C8A-6689-0F1DA2A81CEF}"/>
              </a:ext>
            </a:extLst>
          </p:cNvPr>
          <p:cNvSpPr txBox="1"/>
          <p:nvPr/>
        </p:nvSpPr>
        <p:spPr>
          <a:xfrm>
            <a:off x="3802429" y="4670367"/>
            <a:ext cx="131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/>
              <a:t>Binarization/</a:t>
            </a:r>
          </a:p>
          <a:p>
            <a:r>
              <a:rPr lang="en-GB" sz="1400" i="1"/>
              <a:t>Discretization 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FC0F3342-AB8D-DF69-4B48-45119961D52C}"/>
              </a:ext>
            </a:extLst>
          </p:cNvPr>
          <p:cNvSpPr txBox="1"/>
          <p:nvPr/>
        </p:nvSpPr>
        <p:spPr>
          <a:xfrm>
            <a:off x="2922640" y="4084070"/>
            <a:ext cx="112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Encoding</a:t>
            </a:r>
          </a:p>
          <a:p>
            <a:r>
              <a:rPr lang="en-GB" sz="1600"/>
              <a:t>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B36D8A-F228-2D86-5FDB-58E3BF731911}"/>
              </a:ext>
            </a:extLst>
          </p:cNvPr>
          <p:cNvCxnSpPr>
            <a:cxnSpLocks/>
          </p:cNvCxnSpPr>
          <p:nvPr/>
        </p:nvCxnSpPr>
        <p:spPr>
          <a:xfrm flipH="1">
            <a:off x="2817648" y="4471010"/>
            <a:ext cx="440943" cy="21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21EDFC-5F70-BE86-705B-E42D191AC04E}"/>
              </a:ext>
            </a:extLst>
          </p:cNvPr>
          <p:cNvCxnSpPr>
            <a:cxnSpLocks/>
          </p:cNvCxnSpPr>
          <p:nvPr/>
        </p:nvCxnSpPr>
        <p:spPr>
          <a:xfrm flipH="1" flipV="1">
            <a:off x="3258591" y="4478927"/>
            <a:ext cx="563559" cy="22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0CB53AE4-C768-C2E1-A104-E66F7161BEA2}"/>
              </a:ext>
            </a:extLst>
          </p:cNvPr>
          <p:cNvSpPr txBox="1"/>
          <p:nvPr/>
        </p:nvSpPr>
        <p:spPr>
          <a:xfrm>
            <a:off x="4863274" y="4106092"/>
            <a:ext cx="1786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Feature Scaling</a:t>
            </a:r>
          </a:p>
          <a:p>
            <a:r>
              <a:rPr lang="en-GB" sz="1600"/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DA0B13-D30F-4255-A06C-2C280A0C86F0}"/>
              </a:ext>
            </a:extLst>
          </p:cNvPr>
          <p:cNvCxnSpPr>
            <a:cxnSpLocks/>
          </p:cNvCxnSpPr>
          <p:nvPr/>
        </p:nvCxnSpPr>
        <p:spPr>
          <a:xfrm flipH="1">
            <a:off x="5318972" y="4445973"/>
            <a:ext cx="440943" cy="21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485BB1-7A85-EB10-0636-C205EAF3BB8C}"/>
              </a:ext>
            </a:extLst>
          </p:cNvPr>
          <p:cNvCxnSpPr>
            <a:cxnSpLocks/>
          </p:cNvCxnSpPr>
          <p:nvPr/>
        </p:nvCxnSpPr>
        <p:spPr>
          <a:xfrm flipH="1" flipV="1">
            <a:off x="5759915" y="4453890"/>
            <a:ext cx="563559" cy="22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2">
            <a:extLst>
              <a:ext uri="{FF2B5EF4-FFF2-40B4-BE49-F238E27FC236}">
                <a16:creationId xmlns:a16="http://schemas.microsoft.com/office/drawing/2014/main" id="{68299788-DD4D-4094-6AB2-9E42643C7934}"/>
              </a:ext>
            </a:extLst>
          </p:cNvPr>
          <p:cNvSpPr txBox="1"/>
          <p:nvPr/>
        </p:nvSpPr>
        <p:spPr>
          <a:xfrm>
            <a:off x="4883677" y="4656246"/>
            <a:ext cx="131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/>
              <a:t>Normalization</a:t>
            </a:r>
          </a:p>
          <a:p>
            <a:r>
              <a:rPr lang="en-GB" sz="1400" i="1"/>
              <a:t> </a:t>
            </a: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BDEA55BD-0CB6-0B9E-9C28-00F4269E2301}"/>
              </a:ext>
            </a:extLst>
          </p:cNvPr>
          <p:cNvSpPr txBox="1"/>
          <p:nvPr/>
        </p:nvSpPr>
        <p:spPr>
          <a:xfrm>
            <a:off x="6011752" y="4669818"/>
            <a:ext cx="1418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/>
              <a:t>Standardization</a:t>
            </a:r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028B41E1-69D4-9F4F-8245-70BA082B78DA}"/>
              </a:ext>
            </a:extLst>
          </p:cNvPr>
          <p:cNvSpPr txBox="1"/>
          <p:nvPr/>
        </p:nvSpPr>
        <p:spPr>
          <a:xfrm>
            <a:off x="6658601" y="4063976"/>
            <a:ext cx="1619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Dimensionality Reduction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54397CB7-A057-8DC0-882F-FA2003C8F24B}"/>
              </a:ext>
            </a:extLst>
          </p:cNvPr>
          <p:cNvSpPr txBox="1"/>
          <p:nvPr/>
        </p:nvSpPr>
        <p:spPr>
          <a:xfrm>
            <a:off x="8398148" y="4002870"/>
            <a:ext cx="193739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Feature </a:t>
            </a:r>
            <a:endParaRPr lang="en-US"/>
          </a:p>
          <a:p>
            <a:r>
              <a:rPr lang="en-GB" sz="1600"/>
              <a:t>selection</a:t>
            </a:r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D4D606-507D-DA3D-3C34-8A0F9722AC95}"/>
              </a:ext>
            </a:extLst>
          </p:cNvPr>
          <p:cNvCxnSpPr>
            <a:cxnSpLocks/>
          </p:cNvCxnSpPr>
          <p:nvPr/>
        </p:nvCxnSpPr>
        <p:spPr>
          <a:xfrm flipH="1">
            <a:off x="10323648" y="3717318"/>
            <a:ext cx="706736" cy="34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D98C66-54A0-0255-2B76-BD3AB2887B18}"/>
              </a:ext>
            </a:extLst>
          </p:cNvPr>
          <p:cNvCxnSpPr>
            <a:cxnSpLocks/>
          </p:cNvCxnSpPr>
          <p:nvPr/>
        </p:nvCxnSpPr>
        <p:spPr>
          <a:xfrm flipH="1" flipV="1">
            <a:off x="11005898" y="3717318"/>
            <a:ext cx="680518" cy="256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8">
            <a:extLst>
              <a:ext uri="{FF2B5EF4-FFF2-40B4-BE49-F238E27FC236}">
                <a16:creationId xmlns:a16="http://schemas.microsoft.com/office/drawing/2014/main" id="{92899E17-82F5-EC3A-240F-533CD00F524C}"/>
              </a:ext>
            </a:extLst>
          </p:cNvPr>
          <p:cNvSpPr txBox="1"/>
          <p:nvPr/>
        </p:nvSpPr>
        <p:spPr>
          <a:xfrm>
            <a:off x="9829801" y="4011628"/>
            <a:ext cx="1937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Train</a:t>
            </a:r>
          </a:p>
        </p:txBody>
      </p:sp>
      <p:sp>
        <p:nvSpPr>
          <p:cNvPr id="36" name="TextBox 39">
            <a:extLst>
              <a:ext uri="{FF2B5EF4-FFF2-40B4-BE49-F238E27FC236}">
                <a16:creationId xmlns:a16="http://schemas.microsoft.com/office/drawing/2014/main" id="{325A2BD6-C958-8725-D8F8-EE7B10D24541}"/>
              </a:ext>
            </a:extLst>
          </p:cNvPr>
          <p:cNvSpPr txBox="1"/>
          <p:nvPr/>
        </p:nvSpPr>
        <p:spPr>
          <a:xfrm>
            <a:off x="11266522" y="3974121"/>
            <a:ext cx="97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787709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Have Any Questions? - VideoTile Learning">
            <a:extLst>
              <a:ext uri="{FF2B5EF4-FFF2-40B4-BE49-F238E27FC236}">
                <a16:creationId xmlns:a16="http://schemas.microsoft.com/office/drawing/2014/main" id="{62DB8DD3-FE5A-E13E-4785-8CC4162B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482096"/>
            <a:ext cx="10596282" cy="51263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386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92A68-DEE9-4CB6-6028-0CC2534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8"/>
            <a:ext cx="6373305" cy="687051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A Time-Consuming Task 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3F0E5-D720-6F61-47EF-C7D446E7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115"/>
            <a:ext cx="6514707" cy="2997770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60- 80% of our time is usually spent on pre-processing.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Most time-consuming task in ML.</a:t>
            </a: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latin typeface="Arial"/>
              <a:ea typeface="+mn-lt"/>
              <a:cs typeface="Calibri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ea typeface="+mn-lt"/>
                <a:cs typeface="Calibri"/>
              </a:rPr>
              <a:t>Will be returned to many times throughout the workflow.</a:t>
            </a:r>
            <a:endParaRPr lang="en-GB" sz="2400" dirty="0">
              <a:latin typeface="Arial"/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/>
            <a:endParaRPr lang="en-GB" sz="25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BAB1A-7DCE-F283-DA00-E3ACEBC2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482130"/>
            <a:ext cx="2771327" cy="18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92A68-DEE9-4CB6-6028-0CC2534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128"/>
            <a:ext cx="3413289" cy="630492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Back to you!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3F0E5-D720-6F61-47EF-C7D446E7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96244"/>
            <a:ext cx="3988325" cy="432756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dirty="0">
                <a:ea typeface="+mn-lt"/>
                <a:cs typeface="+mn-lt"/>
              </a:rPr>
              <a:t>What is Pre-processing? 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sz="2500" dirty="0"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CEEE4-5885-85DC-B95B-2F444068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478" y="1982594"/>
            <a:ext cx="3599117" cy="24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92A68-DEE9-4CB6-6028-0CC2534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127"/>
            <a:ext cx="3903482" cy="696479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Pre-processing 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3F0E5-D720-6F61-47EF-C7D446E7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951"/>
            <a:ext cx="7777899" cy="2960976"/>
          </a:xfrm>
        </p:spPr>
        <p:txBody>
          <a:bodyPr/>
          <a:lstStyle/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Preparing and cleaning the data before it can be used for training a machine learning model.</a:t>
            </a:r>
            <a:endParaRPr lang="en-US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latin typeface="Arial"/>
              <a:cs typeface="Arial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Garbage in Garbage Out 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Good data preparation can lead to better performance out of any model.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latin typeface="Arial"/>
                <a:cs typeface="Calibri"/>
              </a:rPr>
              <a:t>Bad data preparation can lead to bad performance 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4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92A68-DEE9-4CB6-6028-0CC2534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554"/>
            <a:ext cx="6788085" cy="62106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4000" dirty="0">
                <a:ea typeface="+mj-lt"/>
                <a:cs typeface="+mj-lt"/>
              </a:rPr>
              <a:t>One more question for you!</a:t>
            </a:r>
            <a:br>
              <a:rPr lang="en-GB" b="0" dirty="0">
                <a:ea typeface="+mj-lt"/>
                <a:cs typeface="+mj-lt"/>
              </a:rPr>
            </a:br>
            <a:endParaRPr lang="en-US" b="0" dirty="0">
              <a:ea typeface="+mj-lt"/>
              <a:cs typeface="+mj-lt"/>
            </a:endParaRPr>
          </a:p>
          <a:p>
            <a:endParaRPr lang="en-GB" b="0" dirty="0">
              <a:ea typeface="+mj-lt"/>
              <a:cs typeface="+mj-lt"/>
            </a:endParaRPr>
          </a:p>
          <a:p>
            <a:endParaRPr lang="en-GB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3F0E5-D720-6F61-47EF-C7D446E7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65488"/>
            <a:ext cx="6788084" cy="527024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dirty="0">
                <a:ea typeface="+mn-lt"/>
                <a:cs typeface="+mn-lt"/>
              </a:rPr>
              <a:t>Why do we need to pre-process our data? </a:t>
            </a:r>
            <a:endParaRPr lang="en-US" sz="28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5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DDE86-AAA0-20D1-541E-537A839D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7" r="22239"/>
          <a:stretch/>
        </p:blipFill>
        <p:spPr>
          <a:xfrm>
            <a:off x="8478624" y="2288496"/>
            <a:ext cx="2875175" cy="2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D6C47-CDB6-8686-6D4B-CEF3F9A3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1996"/>
            <a:ext cx="8720579" cy="780623"/>
          </a:xfrm>
        </p:spPr>
        <p:txBody>
          <a:bodyPr/>
          <a:lstStyle/>
          <a:p>
            <a:r>
              <a:rPr lang="en-GB" sz="4000" dirty="0">
                <a:ea typeface="+mj-lt"/>
                <a:cs typeface="+mj-lt"/>
              </a:rPr>
              <a:t>Why do we need Pre-processing?</a:t>
            </a:r>
          </a:p>
          <a:p>
            <a:endParaRPr lang="en-GB" sz="3300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E6CC-E92A-9572-C232-03A2BA23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5"/>
            <a:ext cx="9849389" cy="489621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b="1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Data quality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Raw data are messy, and it can affect the accuracy and reliability of the model</a:t>
            </a:r>
            <a:endParaRPr lang="en-US" sz="2400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1" dirty="0">
                <a:ea typeface="+mn-lt"/>
                <a:cs typeface="+mn-lt"/>
              </a:rPr>
              <a:t>Data compatibility</a:t>
            </a:r>
            <a:endParaRPr lang="en-US" sz="2400" b="1" dirty="0">
              <a:ea typeface="+mn-lt"/>
              <a:cs typeface="+mn-lt"/>
            </a:endParaRP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ea typeface="+mn-lt"/>
                <a:cs typeface="+mn-lt"/>
              </a:rPr>
              <a:t>Different format, structure and scale, which can make it difficult to compare and combine</a:t>
            </a:r>
          </a:p>
          <a:p>
            <a:pPr marL="467995" lvl="1" indent="-2159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  <a:p>
            <a:pPr marL="251460" indent="-251460"/>
            <a:endParaRPr lang="en-GB" sz="2400" dirty="0">
              <a:ea typeface="+mn-lt"/>
              <a:cs typeface="+mn-lt"/>
            </a:endParaRPr>
          </a:p>
          <a:p>
            <a:pPr marL="251460" indent="-25146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GB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25401"/>
      </p:ext>
    </p:extLst>
  </p:cSld>
  <p:clrMapOvr>
    <a:masterClrMapping/>
  </p:clrMapOvr>
</p:sld>
</file>

<file path=ppt/theme/theme1.xml><?xml version="1.0" encoding="utf-8"?>
<a:theme xmlns:a="http://schemas.openxmlformats.org/drawingml/2006/main" name="ONS">
  <a:themeElements>
    <a:clrScheme name="Data Science Campus Colours 2021">
      <a:dk1>
        <a:srgbClr val="003B57"/>
      </a:dk1>
      <a:lt1>
        <a:srgbClr val="FFFFFF"/>
      </a:lt1>
      <a:dk2>
        <a:srgbClr val="DF0667"/>
      </a:dk2>
      <a:lt2>
        <a:srgbClr val="CFD2D3"/>
      </a:lt2>
      <a:accent1>
        <a:srgbClr val="FA6401"/>
      </a:accent1>
      <a:accent2>
        <a:srgbClr val="27A0CC"/>
      </a:accent2>
      <a:accent3>
        <a:srgbClr val="003C57"/>
      </a:accent3>
      <a:accent4>
        <a:srgbClr val="118C7B"/>
      </a:accent4>
      <a:accent5>
        <a:srgbClr val="A8BD3A"/>
      </a:accent5>
      <a:accent6>
        <a:srgbClr val="DF0667"/>
      </a:accent6>
      <a:hlink>
        <a:srgbClr val="3383EF"/>
      </a:hlink>
      <a:folHlink>
        <a:srgbClr val="2A5EB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91440" bIns="45720" rtlCol="0" anchor="b" anchorCtr="0">
        <a:spAutoFit/>
      </a:bodyPr>
      <a:lstStyle>
        <a:defPPr algn="l">
          <a:defRPr dirty="0" smtClean="0">
            <a:solidFill>
              <a:srgbClr val="183E5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for National Statistics Powerpoint Template v5-06" id="{4AA31625-65EB-D141-9091-C49F0E63EB0A}" vid="{75903E48-F888-234A-BA37-1F6CAD490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6A1F47BA197F4FB6F744B3C492C6F6" ma:contentTypeVersion="41" ma:contentTypeDescription="Create a new document." ma:contentTypeScope="" ma:versionID="2bedf8dba7feda9a8224e58b3dc3345e">
  <xsd:schema xmlns:xsd="http://www.w3.org/2001/XMLSchema" xmlns:xs="http://www.w3.org/2001/XMLSchema" xmlns:p="http://schemas.microsoft.com/office/2006/metadata/properties" xmlns:ns2="b420a510-ac8b-4158-9c5b-a27739f4959a" xmlns:ns3="http://schemas.microsoft.com/sharepoint/v4" xmlns:ns4="eac96a9d-e028-4f75-8624-450cff188376" targetNamespace="http://schemas.microsoft.com/office/2006/metadata/properties" ma:root="true" ma:fieldsID="db2dafbbfb578649375980c6dceca462" ns2:_="" ns3:_="" ns4:_="">
    <xsd:import namespace="b420a510-ac8b-4158-9c5b-a27739f4959a"/>
    <xsd:import namespace="http://schemas.microsoft.com/sharepoint/v4"/>
    <xsd:import namespace="eac96a9d-e028-4f75-8624-450cff188376"/>
    <xsd:element name="properties">
      <xsd:complexType>
        <xsd:sequence>
          <xsd:element name="documentManagement">
            <xsd:complexType>
              <xsd:all>
                <xsd:element ref="ns2:EDRMSOwner" minOccurs="0"/>
                <xsd:element ref="ns2:Record_Type" minOccurs="0"/>
                <xsd:element ref="ns2:RetentionDate" minOccurs="0"/>
                <xsd:element ref="ns2:RetentionType" minOccurs="0"/>
                <xsd:element ref="ns2:Retention" minOccurs="0"/>
                <xsd:element ref="ns3:IconOverlay" minOccurs="0"/>
                <xsd:element ref="ns2:SharedWithUsers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Action" minOccurs="0"/>
                <xsd:element ref="ns4:MediaLengthInSeconds" minOccurs="0"/>
                <xsd:element ref="ns4:MediaServiceLocation" minOccurs="0"/>
                <xsd:element ref="ns4:lcf76f155ced4ddcb4097134ff3c332f" minOccurs="0"/>
                <xsd:element ref="ns2:TaxCatchAll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0a510-ac8b-4158-9c5b-a27739f4959a" elementFormDefault="qualified">
    <xsd:import namespace="http://schemas.microsoft.com/office/2006/documentManagement/types"/>
    <xsd:import namespace="http://schemas.microsoft.com/office/infopath/2007/PartnerControls"/>
    <xsd:element name="EDRMSOwner" ma:index="4" nillable="true" ma:displayName="EDRMSOwner" ma:internalName="EDRMSOwner" ma:readOnly="false">
      <xsd:simpleType>
        <xsd:restriction base="dms:Text"/>
      </xsd:simpleType>
    </xsd:element>
    <xsd:element name="Record_Type" ma:index="5" nillable="true" ma:displayName="Record Type" ma:format="Dropdown" ma:internalName="Record_Type" ma:readOnly="false">
      <xsd:simpleType>
        <xsd:union memberTypes="dms:Text">
          <xsd:simpleType>
            <xsd:restriction base="dms:Choice">
              <xsd:enumeration value="Business Plans"/>
              <xsd:enumeration value="Commercial"/>
              <xsd:enumeration value="Correspondence, Guidance etc"/>
              <xsd:enumeration value="Financial"/>
              <xsd:enumeration value="Legislation"/>
              <xsd:enumeration value="Meeting papers (inc. agendas minutes etc)"/>
              <xsd:enumeration value="Policy Papers"/>
              <xsd:enumeration value="Private Office Papers"/>
              <xsd:enumeration value="Programme and Project"/>
              <xsd:enumeration value="Reports"/>
              <xsd:enumeration value="Salaries"/>
              <xsd:enumeration value="Staff Disciplinary Matters"/>
              <xsd:enumeration value="Staff Employment, Career, Health etc"/>
              <xsd:enumeration value="Statistical"/>
              <xsd:enumeration value="Systems"/>
              <xsd:enumeration value="zMigration"/>
            </xsd:restriction>
          </xsd:simpleType>
        </xsd:union>
      </xsd:simpleType>
    </xsd:element>
    <xsd:element name="RetentionDate" ma:index="6" nillable="true" ma:displayName="Retention Date" ma:format="DateOnly" ma:internalName="Retention_x0020_Date" ma:readOnly="false">
      <xsd:simpleType>
        <xsd:restriction base="dms:DateTime"/>
      </xsd:simpleType>
    </xsd:element>
    <xsd:element name="RetentionType" ma:index="7" nillable="true" ma:displayName="Retention Type" ma:default="Notify" ma:format="Dropdown" ma:internalName="Retention_x0020_Type" ma:readOnly="false">
      <xsd:simpleType>
        <xsd:restriction base="dms:Choice">
          <xsd:enumeration value="Notify"/>
          <xsd:enumeration value="Delete"/>
          <xsd:enumeration value="Declare"/>
        </xsd:restriction>
      </xsd:simpleType>
    </xsd:element>
    <xsd:element name="Retention" ma:index="8" nillable="true" ma:displayName="Retention" ma:default="0" ma:internalName="Retention" ma:readOnly="false" ma:percentage="FALSE">
      <xsd:simpleType>
        <xsd:restriction base="dms:Number"/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0" nillable="true" ma:displayName="Taxonomy Catch All Column" ma:hidden="true" ma:list="{c1426c22-df22-4aa3-80f3-f7f993dd5681}" ma:internalName="TaxCatchAll" ma:showField="CatchAllData" ma:web="b420a510-ac8b-4158-9c5b-a27739f495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96a9d-e028-4f75-8624-450cff1883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Action" ma:index="25" nillable="true" ma:displayName="Action" ma:format="Dropdown" ma:list="UserInfo" ma:SharePointGroup="0" ma:internalName="Action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MediaServiceLocation" ma:index="2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9" nillable="true" ma:taxonomy="true" ma:internalName="lcf76f155ced4ddcb4097134ff3c332f" ma:taxonomyFieldName="MediaServiceImageTags" ma:displayName="Image Tags" ma:readOnly="false" ma:fieldId="{5cf76f15-5ced-4ddc-b409-7134ff3c332f}" ma:taxonomyMulti="true" ma:sspId="f1c754ed-6b8d-47f3-b51f-af8d6409c1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_Type xmlns="b420a510-ac8b-4158-9c5b-a27739f4959a" xsi:nil="true"/>
    <RetentionType xmlns="b420a510-ac8b-4158-9c5b-a27739f4959a">Notify</RetentionType>
    <EDRMSOwner xmlns="b420a510-ac8b-4158-9c5b-a27739f4959a" xsi:nil="true"/>
    <RetentionDate xmlns="b420a510-ac8b-4158-9c5b-a27739f4959a" xsi:nil="true"/>
    <Retention xmlns="b420a510-ac8b-4158-9c5b-a27739f4959a">0</Retention>
    <TaxCatchAll xmlns="b420a510-ac8b-4158-9c5b-a27739f4959a" xsi:nil="true"/>
    <lcf76f155ced4ddcb4097134ff3c332f xmlns="eac96a9d-e028-4f75-8624-450cff188376">
      <Terms xmlns="http://schemas.microsoft.com/office/infopath/2007/PartnerControls"/>
    </lcf76f155ced4ddcb4097134ff3c332f>
    <IconOverlay xmlns="http://schemas.microsoft.com/sharepoint/v4" xsi:nil="true"/>
    <Action xmlns="eac96a9d-e028-4f75-8624-450cff188376">
      <UserInfo>
        <DisplayName/>
        <AccountId xsi:nil="true"/>
        <AccountType/>
      </UserInfo>
    </Action>
  </documentManagement>
</p:properties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7E3BB8EC-B7A8-475D-BBA6-6442EA7B3CC6}">
  <ds:schemaRefs>
    <ds:schemaRef ds:uri="b420a510-ac8b-4158-9c5b-a27739f4959a"/>
    <ds:schemaRef ds:uri="eac96a9d-e028-4f75-8624-450cff1883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0383F9-56B0-4C7D-ACDE-801AC170608C}">
  <ds:schemaRefs>
    <ds:schemaRef ds:uri="http://schemas.openxmlformats.org/package/2006/metadata/core-properties"/>
    <ds:schemaRef ds:uri="eac96a9d-e028-4f75-8624-450cff188376"/>
    <ds:schemaRef ds:uri="http://purl.org/dc/dcmitype/"/>
    <ds:schemaRef ds:uri="http://schemas.microsoft.com/sharepoint/v4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b420a510-ac8b-4158-9c5b-a27739f4959a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B4BF542-6D96-43C8-9655-AF361ECB62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1553</Words>
  <Application>Microsoft Office PowerPoint</Application>
  <PresentationFormat>Widescreen</PresentationFormat>
  <Paragraphs>299</Paragraphs>
  <Slides>42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Arial,Sans-Serif</vt:lpstr>
      <vt:lpstr>Calibri</vt:lpstr>
      <vt:lpstr>Courier New</vt:lpstr>
      <vt:lpstr>Courier New,monospace</vt:lpstr>
      <vt:lpstr>Wingdings</vt:lpstr>
      <vt:lpstr>ONS</vt:lpstr>
      <vt:lpstr>Pre-processing in Machine Learning</vt:lpstr>
      <vt:lpstr>Machine Learning Stages </vt:lpstr>
      <vt:lpstr>Slido </vt:lpstr>
      <vt:lpstr>PowerPoint Presentation</vt:lpstr>
      <vt:lpstr>A Time-Consuming Task  </vt:lpstr>
      <vt:lpstr>Back to you!</vt:lpstr>
      <vt:lpstr>Pre-processing  </vt:lpstr>
      <vt:lpstr>One more question for you!   </vt:lpstr>
      <vt:lpstr>Why do we need Pre-processing? </vt:lpstr>
      <vt:lpstr>More reasons </vt:lpstr>
      <vt:lpstr>Data Cleaning </vt:lpstr>
      <vt:lpstr>Missing Values: Deletion </vt:lpstr>
      <vt:lpstr>Missing Values: Imputation</vt:lpstr>
      <vt:lpstr>Missing Values: Interpolation  </vt:lpstr>
      <vt:lpstr>Noisy Data: Check data types </vt:lpstr>
      <vt:lpstr>Noisy Data </vt:lpstr>
      <vt:lpstr>Data Transformation </vt:lpstr>
      <vt:lpstr>Feature Encoding (Categorical Data) </vt:lpstr>
      <vt:lpstr>One-Hot Encoding (dummy encoding) </vt:lpstr>
      <vt:lpstr>Feature Encoding : Label Encoding </vt:lpstr>
      <vt:lpstr>Feature Decoding (Numerical Data) </vt:lpstr>
      <vt:lpstr>Feature Decoding: Discretization </vt:lpstr>
      <vt:lpstr>Feature Decoding: Binarization </vt:lpstr>
      <vt:lpstr>Data Transformation: Feature Scaling </vt:lpstr>
      <vt:lpstr>Standardisation or z-score </vt:lpstr>
      <vt:lpstr>Normalisation/Min-Max Scaling </vt:lpstr>
      <vt:lpstr>Feature Scaling: Normalize vs Standardize </vt:lpstr>
      <vt:lpstr>Robust Scaling </vt:lpstr>
      <vt:lpstr>Which algorithms require scaling? </vt:lpstr>
      <vt:lpstr>Algorithms less impacted by scaling?</vt:lpstr>
      <vt:lpstr>Normalisation or Standardisation/Robust? </vt:lpstr>
      <vt:lpstr>When to scale the data  </vt:lpstr>
      <vt:lpstr>Data Reduction </vt:lpstr>
      <vt:lpstr>Feature Selection </vt:lpstr>
      <vt:lpstr>Feature Selection Methods </vt:lpstr>
      <vt:lpstr>PowerPoint Presentation</vt:lpstr>
      <vt:lpstr>Dimensionality Reduction  </vt:lpstr>
      <vt:lpstr>Dimensionality Reduction: PCA </vt:lpstr>
      <vt:lpstr>Data Partitioning  </vt:lpstr>
      <vt:lpstr>Data Partition 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digital services and technology</dc:title>
  <dc:creator>Andy Budd</dc:creator>
  <cp:lastModifiedBy>Joyce, Sean</cp:lastModifiedBy>
  <cp:revision>2</cp:revision>
  <cp:lastPrinted>2018-12-19T10:37:59Z</cp:lastPrinted>
  <dcterms:created xsi:type="dcterms:W3CDTF">2018-07-16T11:41:44Z</dcterms:created>
  <dcterms:modified xsi:type="dcterms:W3CDTF">2024-03-07T12:11:04Z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0x010100F56A1F47BA197F4FB6F744B3C492C6F6</vt:lpwstr>
  </property>
  <property fmtid="{D5CDD505-2E9C-101B-9397-08002B2CF9AE}" pid="3" name="MediaServiceImageTags">
    <vt:lpwstr/>
  </property>
</Properties>
</file>